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8" r:id="rId4"/>
    <p:sldId id="278" r:id="rId5"/>
    <p:sldId id="297" r:id="rId6"/>
    <p:sldId id="281" r:id="rId7"/>
    <p:sldId id="263" r:id="rId8"/>
    <p:sldId id="261" r:id="rId9"/>
    <p:sldId id="293" r:id="rId10"/>
    <p:sldId id="294" r:id="rId11"/>
    <p:sldId id="259" r:id="rId12"/>
    <p:sldId id="258" r:id="rId13"/>
    <p:sldId id="275" r:id="rId14"/>
    <p:sldId id="276" r:id="rId15"/>
    <p:sldId id="287" r:id="rId16"/>
    <p:sldId id="295" r:id="rId17"/>
    <p:sldId id="288" r:id="rId18"/>
    <p:sldId id="289" r:id="rId19"/>
    <p:sldId id="290" r:id="rId20"/>
    <p:sldId id="296" r:id="rId21"/>
    <p:sldId id="291" r:id="rId22"/>
    <p:sldId id="292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C4DA-581E-4418-AB76-336264DD6F01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E3DE-11AD-402A-9883-7D268646A9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720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819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416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564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32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5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976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809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438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9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63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E3DE-11AD-402A-9883-7D268646A9C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15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eave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1918F-BED8-42B9-91D8-34D8D46DE19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3E2B7-059A-4A92-BC76-0A5F10FA1C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jpe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16" y="0"/>
            <a:ext cx="8370249" cy="4708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60131" y="1759760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DE415A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互联网数据库工程作业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01">
            <a:off x="199971" y="1032811"/>
            <a:ext cx="2455557" cy="20799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19514" y="4829733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6E4E37-4AD4-4CAB-A4BE-5E5193579331}"/>
              </a:ext>
            </a:extLst>
          </p:cNvPr>
          <p:cNvSpPr txBox="1"/>
          <p:nvPr/>
        </p:nvSpPr>
        <p:spPr>
          <a:xfrm>
            <a:off x="2999904" y="2901745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DE415A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布利啾啾迪布利多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68731E-1FB0-48B0-B056-F0C29BBEEF8A}"/>
              </a:ext>
            </a:extLst>
          </p:cNvPr>
          <p:cNvSpPr txBox="1"/>
          <p:nvPr/>
        </p:nvSpPr>
        <p:spPr>
          <a:xfrm>
            <a:off x="2907940" y="4352679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DE415A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组长：黄璟知</a:t>
            </a:r>
            <a:endParaRPr lang="en-US" altLang="zh-CN" sz="2800" dirty="0">
              <a:solidFill>
                <a:srgbClr val="DE415A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2800" dirty="0">
                <a:solidFill>
                  <a:srgbClr val="DE415A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组员：孙家宜、李彦欣、徐云凯、袁嘉蔚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4D2C9A-1046-45B4-A189-9C957D12B937}"/>
              </a:ext>
            </a:extLst>
          </p:cNvPr>
          <p:cNvSpPr txBox="1"/>
          <p:nvPr/>
        </p:nvSpPr>
        <p:spPr>
          <a:xfrm>
            <a:off x="10371437" y="6396679"/>
            <a:ext cx="2245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DE415A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Made by </a:t>
            </a:r>
            <a:r>
              <a:rPr lang="zh-CN" altLang="en-US" sz="1600" dirty="0">
                <a:solidFill>
                  <a:srgbClr val="DE415A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袁嘉蔚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1193800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251922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710262"/>
            <a:ext cx="3433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代码版本控制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Github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7" name="矩形 67"/>
          <p:cNvSpPr>
            <a:spLocks noChangeArrowheads="1"/>
          </p:cNvSpPr>
          <p:nvPr/>
        </p:nvSpPr>
        <p:spPr bwMode="auto">
          <a:xfrm>
            <a:off x="7107490" y="2428042"/>
            <a:ext cx="3336029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截至到制作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PPT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时：共</a:t>
            </a:r>
            <a:r>
              <a:rPr lang="en-US" altLang="zh-CN" sz="150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205</a:t>
            </a:r>
            <a:r>
              <a:rPr lang="zh-CN" altLang="en-US" sz="150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次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commit</a:t>
            </a:r>
            <a:endParaRPr lang="en-US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方正兰亭黑_GBK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6DCDCD-E8DA-49E0-B678-21DE52285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25" y="2664406"/>
            <a:ext cx="4928963" cy="3868916"/>
          </a:xfrm>
          <a:prstGeom prst="rect">
            <a:avLst/>
          </a:prstGeom>
        </p:spPr>
      </p:pic>
      <p:sp>
        <p:nvSpPr>
          <p:cNvPr id="37" name="矩形 67">
            <a:extLst>
              <a:ext uri="{FF2B5EF4-FFF2-40B4-BE49-F238E27FC236}">
                <a16:creationId xmlns:a16="http://schemas.microsoft.com/office/drawing/2014/main" id="{4BC32520-DFA9-48AF-AEDC-6099F6F21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489" y="3293015"/>
            <a:ext cx="3336029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截至到制作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PPT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时：七次线上会议讨论</a:t>
            </a:r>
            <a:endParaRPr lang="en-US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方正兰亭黑_GBK" panose="02000000000000000000" pitchFamily="2" charset="-122"/>
            </a:endParaRPr>
          </a:p>
        </p:txBody>
      </p:sp>
      <p:sp>
        <p:nvSpPr>
          <p:cNvPr id="41" name="矩形 67">
            <a:extLst>
              <a:ext uri="{FF2B5EF4-FFF2-40B4-BE49-F238E27FC236}">
                <a16:creationId xmlns:a16="http://schemas.microsoft.com/office/drawing/2014/main" id="{32A4EC3B-8F03-497E-B6D5-95BA6D0F8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488" y="4141144"/>
            <a:ext cx="3336029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定期分配任务 确认进度</a:t>
            </a:r>
            <a:endParaRPr lang="en-US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方正兰亭黑_GBK" panose="02000000000000000000" pitchFamily="2" charset="-122"/>
            </a:endParaRPr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ABB0DEE9-6180-4A1A-9807-7408EB54F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488" y="5006117"/>
            <a:ext cx="3336029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小组成员踊跃讨论问题，交流经验</a:t>
            </a:r>
            <a:endParaRPr lang="en-US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方正兰亭黑_GBK" panose="020000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49267D-5D3F-41C4-A756-4F019EFC4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24" y="1341407"/>
            <a:ext cx="4928963" cy="107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6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utoUpdateAnimBg="0"/>
      <p:bldP spid="37" grpId="0" bldLvl="0" autoUpdateAnimBg="0"/>
      <p:bldP spid="41" grpId="0" bldLvl="0" autoUpdateAnimBg="0"/>
      <p:bldP spid="42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810919" y="2819400"/>
            <a:ext cx="7175500" cy="1790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defTabSz="912495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10919" y="2819400"/>
            <a:ext cx="7175500" cy="1790700"/>
          </a:xfrm>
          <a:prstGeom prst="rect">
            <a:avLst/>
          </a:prstGeom>
          <a:solidFill>
            <a:srgbClr val="DE4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5612607" y="3130550"/>
            <a:ext cx="557212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数据表分工</a:t>
            </a:r>
            <a:endParaRPr lang="en-US" altLang="zh-CN" sz="3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3"/>
          <p:cNvSpPr txBox="1">
            <a:spLocks noChangeArrowheads="1"/>
          </p:cNvSpPr>
          <p:nvPr/>
        </p:nvSpPr>
        <p:spPr bwMode="auto">
          <a:xfrm>
            <a:off x="7587457" y="3833813"/>
            <a:ext cx="1558183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Part.3</a:t>
            </a:r>
            <a:endParaRPr lang="zh-CN" altLang="en-US" sz="3600" b="1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52328"/>
            <a:ext cx="3911600" cy="375777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4610100"/>
            <a:ext cx="121920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358900" y="1193800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251922"/>
            <a:ext cx="921456" cy="1145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341463" y="3738336"/>
            <a:ext cx="1098550" cy="110013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873400" y="2369911"/>
            <a:ext cx="1100138" cy="110013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6421213" y="3738336"/>
            <a:ext cx="1100137" cy="110013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9510488" y="3728811"/>
            <a:ext cx="1100137" cy="110013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7932513" y="2369911"/>
            <a:ext cx="1098550" cy="110013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29" name="TextBox 30"/>
          <p:cNvSpPr txBox="1">
            <a:spLocks noChangeArrowheads="1"/>
          </p:cNvSpPr>
          <p:nvPr/>
        </p:nvSpPr>
        <p:spPr bwMode="auto">
          <a:xfrm>
            <a:off x="3325588" y="4125686"/>
            <a:ext cx="111283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黄璟知</a:t>
            </a:r>
          </a:p>
        </p:txBody>
      </p:sp>
      <p:sp>
        <p:nvSpPr>
          <p:cNvPr id="30" name="TextBox 31"/>
          <p:cNvSpPr txBox="1">
            <a:spLocks noChangeArrowheads="1"/>
          </p:cNvSpPr>
          <p:nvPr/>
        </p:nvSpPr>
        <p:spPr bwMode="auto">
          <a:xfrm>
            <a:off x="6416450" y="4125686"/>
            <a:ext cx="1112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李彦欣</a:t>
            </a:r>
          </a:p>
        </p:txBody>
      </p:sp>
      <p:sp>
        <p:nvSpPr>
          <p:cNvPr id="31" name="TextBox 32"/>
          <p:cNvSpPr txBox="1">
            <a:spLocks noChangeArrowheads="1"/>
          </p:cNvSpPr>
          <p:nvPr/>
        </p:nvSpPr>
        <p:spPr bwMode="auto">
          <a:xfrm>
            <a:off x="9515250" y="4116161"/>
            <a:ext cx="11128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袁嘉蔚</a:t>
            </a:r>
          </a:p>
        </p:txBody>
      </p:sp>
      <p:sp>
        <p:nvSpPr>
          <p:cNvPr id="32" name="TextBox 33"/>
          <p:cNvSpPr txBox="1">
            <a:spLocks noChangeArrowheads="1"/>
          </p:cNvSpPr>
          <p:nvPr/>
        </p:nvSpPr>
        <p:spPr bwMode="auto">
          <a:xfrm>
            <a:off x="7929338" y="2769961"/>
            <a:ext cx="111283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徐云凯</a:t>
            </a:r>
          </a:p>
        </p:txBody>
      </p:sp>
      <p:sp>
        <p:nvSpPr>
          <p:cNvPr id="33" name="TextBox 34"/>
          <p:cNvSpPr txBox="1">
            <a:spLocks noChangeArrowheads="1"/>
          </p:cNvSpPr>
          <p:nvPr/>
        </p:nvSpPr>
        <p:spPr bwMode="auto">
          <a:xfrm>
            <a:off x="4871813" y="2769961"/>
            <a:ext cx="11112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孙家宜</a:t>
            </a:r>
          </a:p>
        </p:txBody>
      </p:sp>
      <p:sp>
        <p:nvSpPr>
          <p:cNvPr id="34" name="TextBox 35"/>
          <p:cNvSpPr txBox="1">
            <a:spLocks noChangeArrowheads="1"/>
          </p:cNvSpPr>
          <p:nvPr/>
        </p:nvSpPr>
        <p:spPr bwMode="auto">
          <a:xfrm>
            <a:off x="3129249" y="2135679"/>
            <a:ext cx="153698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抗疫博客及视频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article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相关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video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相关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comment</a:t>
            </a:r>
          </a:p>
          <a:p>
            <a:pPr algn="ctr" eaLnBrk="1" hangingPunct="1">
              <a:defRPr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subscriber</a:t>
            </a:r>
          </a:p>
          <a:p>
            <a:pPr algn="ctr" eaLnBrk="1" hangingPunct="1">
              <a:defRPr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category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5" name="TextBox 36"/>
          <p:cNvSpPr txBox="1">
            <a:spLocks noChangeArrowheads="1"/>
          </p:cNvSpPr>
          <p:nvPr/>
        </p:nvSpPr>
        <p:spPr bwMode="auto">
          <a:xfrm>
            <a:off x="4709424" y="3563352"/>
            <a:ext cx="138770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疫情新闻研究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 err="1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cov_news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 err="1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cov_research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6" name="TextBox 37"/>
          <p:cNvSpPr txBox="1">
            <a:spLocks noChangeArrowheads="1"/>
          </p:cNvSpPr>
          <p:nvPr/>
        </p:nvSpPr>
        <p:spPr bwMode="auto">
          <a:xfrm>
            <a:off x="6448994" y="2602590"/>
            <a:ext cx="111283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用户注册登录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user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7" name="TextBox 38"/>
          <p:cNvSpPr txBox="1">
            <a:spLocks noChangeArrowheads="1"/>
          </p:cNvSpPr>
          <p:nvPr/>
        </p:nvSpPr>
        <p:spPr bwMode="auto">
          <a:xfrm>
            <a:off x="7940449" y="3576411"/>
            <a:ext cx="11911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疫情地图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 err="1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covid_map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8" name="TextBox 39"/>
          <p:cNvSpPr txBox="1">
            <a:spLocks noChangeArrowheads="1"/>
          </p:cNvSpPr>
          <p:nvPr/>
        </p:nvSpPr>
        <p:spPr bwMode="auto">
          <a:xfrm>
            <a:off x="9395406" y="2350871"/>
            <a:ext cx="157956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流量统计及联系信息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 err="1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pcounter_save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 err="1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pcounter_users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1" hangingPunct="1">
              <a:defRPr/>
            </a:pPr>
            <a:r>
              <a:rPr lang="en-US" altLang="zh-CN" sz="1500" dirty="0" err="1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contact_form</a:t>
            </a:r>
            <a:endParaRPr lang="zh-CN" altLang="en-US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9" name="文本框 38"/>
          <p:cNvSpPr txBox="1">
            <a:spLocks noChangeArrowheads="1"/>
          </p:cNvSpPr>
          <p:nvPr/>
        </p:nvSpPr>
        <p:spPr bwMode="auto">
          <a:xfrm>
            <a:off x="1953821" y="710262"/>
            <a:ext cx="3273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数据表分工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共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17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张表</a:t>
            </a:r>
          </a:p>
        </p:txBody>
      </p:sp>
      <p:sp>
        <p:nvSpPr>
          <p:cNvPr id="41" name="任意多边形: 形状 40"/>
          <p:cNvSpPr/>
          <p:nvPr/>
        </p:nvSpPr>
        <p:spPr>
          <a:xfrm>
            <a:off x="3900263" y="3465922"/>
            <a:ext cx="6210300" cy="266730"/>
          </a:xfrm>
          <a:custGeom>
            <a:avLst/>
            <a:gdLst>
              <a:gd name="connsiteX0" fmla="*/ 0 w 6210300"/>
              <a:gd name="connsiteY0" fmla="*/ 266730 h 266730"/>
              <a:gd name="connsiteX1" fmla="*/ 1571625 w 6210300"/>
              <a:gd name="connsiteY1" fmla="*/ 30 h 266730"/>
              <a:gd name="connsiteX2" fmla="*/ 3124200 w 6210300"/>
              <a:gd name="connsiteY2" fmla="*/ 247680 h 266730"/>
              <a:gd name="connsiteX3" fmla="*/ 4648200 w 6210300"/>
              <a:gd name="connsiteY3" fmla="*/ 9555 h 266730"/>
              <a:gd name="connsiteX4" fmla="*/ 6210300 w 6210300"/>
              <a:gd name="connsiteY4" fmla="*/ 257205 h 26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0300" h="266730">
                <a:moveTo>
                  <a:pt x="0" y="266730"/>
                </a:moveTo>
                <a:cubicBezTo>
                  <a:pt x="525462" y="134967"/>
                  <a:pt x="1050925" y="3205"/>
                  <a:pt x="1571625" y="30"/>
                </a:cubicBezTo>
                <a:cubicBezTo>
                  <a:pt x="2092325" y="-3145"/>
                  <a:pt x="2611438" y="246093"/>
                  <a:pt x="3124200" y="247680"/>
                </a:cubicBezTo>
                <a:cubicBezTo>
                  <a:pt x="3636962" y="249267"/>
                  <a:pt x="4133850" y="7967"/>
                  <a:pt x="4648200" y="9555"/>
                </a:cubicBezTo>
                <a:cubicBezTo>
                  <a:pt x="5162550" y="11142"/>
                  <a:pt x="5954713" y="214343"/>
                  <a:pt x="6210300" y="257205"/>
                </a:cubicBezTo>
              </a:path>
            </a:pathLst>
          </a:custGeom>
          <a:noFill/>
          <a:ln>
            <a:solidFill>
              <a:srgbClr val="DE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2B7D0F-C0C2-4650-92DA-86922F4790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603"/>
          <a:stretch/>
        </p:blipFill>
        <p:spPr>
          <a:xfrm>
            <a:off x="618166" y="1418874"/>
            <a:ext cx="1807058" cy="13510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67369F2-C4CC-4650-B316-03B63FDD54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289"/>
          <a:stretch/>
        </p:blipFill>
        <p:spPr>
          <a:xfrm>
            <a:off x="620262" y="2761181"/>
            <a:ext cx="1807058" cy="3174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6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810919" y="2819400"/>
            <a:ext cx="7175500" cy="1790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defTabSz="912495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10919" y="2819400"/>
            <a:ext cx="7175500" cy="1790700"/>
          </a:xfrm>
          <a:prstGeom prst="rect">
            <a:avLst/>
          </a:prstGeom>
          <a:solidFill>
            <a:srgbClr val="DE4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5612607" y="3130550"/>
            <a:ext cx="557212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成果展示</a:t>
            </a:r>
            <a:endParaRPr lang="en-US" altLang="zh-CN" sz="3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3"/>
          <p:cNvSpPr txBox="1">
            <a:spLocks noChangeArrowheads="1"/>
          </p:cNvSpPr>
          <p:nvPr/>
        </p:nvSpPr>
        <p:spPr bwMode="auto">
          <a:xfrm>
            <a:off x="7587457" y="3833813"/>
            <a:ext cx="163859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Part.4</a:t>
            </a:r>
            <a:endParaRPr lang="zh-CN" altLang="en-US" sz="3600" b="1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4610100"/>
            <a:ext cx="121920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52328"/>
            <a:ext cx="3911600" cy="37577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 rot="202134" flipH="1">
            <a:off x="9602757" y="3455686"/>
            <a:ext cx="2182939" cy="236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831329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-110549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347791"/>
            <a:ext cx="34584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Home-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徐云凯，黄璟知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F14FF1-213B-4076-B6B1-4C5703A83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546" y="933450"/>
            <a:ext cx="9110877" cy="3200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174DED-0065-4A1E-970B-8278DCAFC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985" y="4182897"/>
            <a:ext cx="5522142" cy="25898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DCCCE5-7458-490D-88EF-F1D515EBA39B}"/>
              </a:ext>
            </a:extLst>
          </p:cNvPr>
          <p:cNvSpPr txBox="1"/>
          <p:nvPr/>
        </p:nvSpPr>
        <p:spPr>
          <a:xfrm>
            <a:off x="10360032" y="3764788"/>
            <a:ext cx="120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疫情地图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3443EC-B0E8-43B3-9AED-BDDDC6EE84C9}"/>
              </a:ext>
            </a:extLst>
          </p:cNvPr>
          <p:cNvSpPr txBox="1"/>
          <p:nvPr/>
        </p:nvSpPr>
        <p:spPr>
          <a:xfrm>
            <a:off x="8628533" y="6403417"/>
            <a:ext cx="139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首页跑马灯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4981321-63DC-4B0A-85BA-A4EDD101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498" y="3114010"/>
            <a:ext cx="5497194" cy="3274432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358900" y="831329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-110549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2" y="347791"/>
            <a:ext cx="23545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About-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李彦欣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7F665-7F95-43E3-A8F3-F369C013E5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309"/>
          <a:stretch/>
        </p:blipFill>
        <p:spPr>
          <a:xfrm>
            <a:off x="108655" y="985101"/>
            <a:ext cx="6540843" cy="34390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7FE2EA-58ED-448C-82C7-EA4B96538B2B}"/>
              </a:ext>
            </a:extLst>
          </p:cNvPr>
          <p:cNvSpPr txBox="1"/>
          <p:nvPr/>
        </p:nvSpPr>
        <p:spPr>
          <a:xfrm>
            <a:off x="2637671" y="4625546"/>
            <a:ext cx="14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图片展示墙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67B307-682F-4C29-8735-7ABAC5117525}"/>
              </a:ext>
            </a:extLst>
          </p:cNvPr>
          <p:cNvSpPr txBox="1"/>
          <p:nvPr/>
        </p:nvSpPr>
        <p:spPr>
          <a:xfrm>
            <a:off x="9081615" y="2638908"/>
            <a:ext cx="16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病毒有关信息</a:t>
            </a:r>
          </a:p>
        </p:txBody>
      </p:sp>
    </p:spTree>
    <p:extLst>
      <p:ext uri="{BB962C8B-B14F-4D97-AF65-F5344CB8AC3E}">
        <p14:creationId xmlns:p14="http://schemas.microsoft.com/office/powerpoint/2010/main" val="401699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831329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-110549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347791"/>
            <a:ext cx="3113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Blog-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黄璟知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61F710-31A7-4D15-AB5C-F1A932D07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750" y="933450"/>
            <a:ext cx="5376092" cy="27354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AA13A3-1238-49A5-91D0-E590F469A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72" y="3906982"/>
            <a:ext cx="3958891" cy="28021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A7BCB1-2054-4B01-927C-925A5711C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57" y="3874302"/>
            <a:ext cx="3732930" cy="27728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BF136D-2D1B-474A-A008-8EEB32AB0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5081" y="2341737"/>
            <a:ext cx="2951801" cy="422084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D92576-AFBF-484B-A7F5-A964AB147DFF}"/>
              </a:ext>
            </a:extLst>
          </p:cNvPr>
          <p:cNvSpPr txBox="1"/>
          <p:nvPr/>
        </p:nvSpPr>
        <p:spPr>
          <a:xfrm>
            <a:off x="7266457" y="853203"/>
            <a:ext cx="12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跑马灯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F2EBEB-8945-4C8E-8B3E-2DC7EE8F7EA6}"/>
              </a:ext>
            </a:extLst>
          </p:cNvPr>
          <p:cNvSpPr txBox="1"/>
          <p:nvPr/>
        </p:nvSpPr>
        <p:spPr>
          <a:xfrm>
            <a:off x="757272" y="6325543"/>
            <a:ext cx="12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文章浏览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60DAA5-F612-43FF-AC2D-15802B3B6B08}"/>
              </a:ext>
            </a:extLst>
          </p:cNvPr>
          <p:cNvSpPr txBox="1"/>
          <p:nvPr/>
        </p:nvSpPr>
        <p:spPr>
          <a:xfrm>
            <a:off x="5020360" y="6229742"/>
            <a:ext cx="153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文章详情页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D9938F-D900-4909-85C5-D41EFF63856A}"/>
              </a:ext>
            </a:extLst>
          </p:cNvPr>
          <p:cNvSpPr txBox="1"/>
          <p:nvPr/>
        </p:nvSpPr>
        <p:spPr>
          <a:xfrm>
            <a:off x="10683874" y="6193248"/>
            <a:ext cx="12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创建文章</a:t>
            </a:r>
          </a:p>
        </p:txBody>
      </p:sp>
    </p:spTree>
    <p:extLst>
      <p:ext uri="{BB962C8B-B14F-4D97-AF65-F5344CB8AC3E}">
        <p14:creationId xmlns:p14="http://schemas.microsoft.com/office/powerpoint/2010/main" val="1581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831329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-110549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347791"/>
            <a:ext cx="3113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Video-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黄璟知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73C139-C083-491F-91C9-A05E52020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604" y="1104554"/>
            <a:ext cx="4170958" cy="26603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D65A15-C3B7-4728-9CAA-5C6E87EBE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80" y="3868348"/>
            <a:ext cx="5383309" cy="26418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F4E1198-CBB6-47DC-8426-8E319AF8B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568" y="2163462"/>
            <a:ext cx="5275443" cy="23714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1293FF-60C9-4855-822D-2F8FDBB1C662}"/>
              </a:ext>
            </a:extLst>
          </p:cNvPr>
          <p:cNvSpPr txBox="1"/>
          <p:nvPr/>
        </p:nvSpPr>
        <p:spPr>
          <a:xfrm>
            <a:off x="4353698" y="3244334"/>
            <a:ext cx="119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视频主页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441A10-D4D5-40CD-AE98-D74978C1A6FB}"/>
              </a:ext>
            </a:extLst>
          </p:cNvPr>
          <p:cNvSpPr txBox="1"/>
          <p:nvPr/>
        </p:nvSpPr>
        <p:spPr>
          <a:xfrm>
            <a:off x="4440195" y="5983415"/>
            <a:ext cx="119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创建视频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9D0359-6338-49C7-85BE-CCA1CA34800B}"/>
              </a:ext>
            </a:extLst>
          </p:cNvPr>
          <p:cNvSpPr txBox="1"/>
          <p:nvPr/>
        </p:nvSpPr>
        <p:spPr>
          <a:xfrm>
            <a:off x="9856574" y="3613666"/>
            <a:ext cx="162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查看我的视频</a:t>
            </a:r>
          </a:p>
        </p:txBody>
      </p:sp>
    </p:spTree>
    <p:extLst>
      <p:ext uri="{BB962C8B-B14F-4D97-AF65-F5344CB8AC3E}">
        <p14:creationId xmlns:p14="http://schemas.microsoft.com/office/powerpoint/2010/main" val="95232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831329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-110549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2" y="347791"/>
            <a:ext cx="25888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contact-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袁嘉蔚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42BE15-5EC7-400F-8D42-4397E97536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30" r="2663" b="11316"/>
          <a:stretch/>
        </p:blipFill>
        <p:spPr>
          <a:xfrm>
            <a:off x="227723" y="1191589"/>
            <a:ext cx="3834775" cy="5318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243544-F96A-419A-932E-77F2BAB0E5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88" r="2663" b="12122"/>
          <a:stretch/>
        </p:blipFill>
        <p:spPr>
          <a:xfrm>
            <a:off x="4352047" y="994856"/>
            <a:ext cx="3834775" cy="5712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0B71D4-60A0-47D9-BA94-9139186DE5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296" r="4626" b="3771"/>
          <a:stretch/>
        </p:blipFill>
        <p:spPr>
          <a:xfrm>
            <a:off x="8316966" y="1773208"/>
            <a:ext cx="3757462" cy="40416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DDF375-2BB6-42D1-BB6D-6AB0D3835A72}"/>
              </a:ext>
            </a:extLst>
          </p:cNvPr>
          <p:cNvSpPr txBox="1"/>
          <p:nvPr/>
        </p:nvSpPr>
        <p:spPr>
          <a:xfrm>
            <a:off x="2682404" y="1200547"/>
            <a:ext cx="12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网站介绍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D3E862-77A0-4A9B-90AA-B1D458F0AD61}"/>
              </a:ext>
            </a:extLst>
          </p:cNvPr>
          <p:cNvSpPr txBox="1"/>
          <p:nvPr/>
        </p:nvSpPr>
        <p:spPr>
          <a:xfrm>
            <a:off x="6898588" y="1052261"/>
            <a:ext cx="12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小组信息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5D2CB5-5EA8-45ED-9A21-07023E0D0DE8}"/>
              </a:ext>
            </a:extLst>
          </p:cNvPr>
          <p:cNvSpPr txBox="1"/>
          <p:nvPr/>
        </p:nvSpPr>
        <p:spPr>
          <a:xfrm>
            <a:off x="8397874" y="1822498"/>
            <a:ext cx="12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联系表单</a:t>
            </a:r>
          </a:p>
        </p:txBody>
      </p:sp>
    </p:spTree>
    <p:extLst>
      <p:ext uri="{BB962C8B-B14F-4D97-AF65-F5344CB8AC3E}">
        <p14:creationId xmlns:p14="http://schemas.microsoft.com/office/powerpoint/2010/main" val="344057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831329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-110549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347791"/>
            <a:ext cx="35531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News-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孙家宜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FE30E9-6DEC-443C-9322-64A6AC52D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12" y="1316678"/>
            <a:ext cx="5600238" cy="20223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84D6F7-D7E1-4F4E-9718-A4516D912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78" y="3824416"/>
            <a:ext cx="5884136" cy="24919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E4507A-D28D-4BAD-BEAC-1468B7075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729" y="2220108"/>
            <a:ext cx="5398129" cy="35834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F132CD-8CA6-48CB-B16F-9E499F3B1668}"/>
              </a:ext>
            </a:extLst>
          </p:cNvPr>
          <p:cNvSpPr txBox="1"/>
          <p:nvPr/>
        </p:nvSpPr>
        <p:spPr>
          <a:xfrm>
            <a:off x="2792627" y="3373488"/>
            <a:ext cx="137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新闻展示区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B8EAE5-9F88-4B5D-BBA8-B54DFB4B468E}"/>
              </a:ext>
            </a:extLst>
          </p:cNvPr>
          <p:cNvSpPr txBox="1"/>
          <p:nvPr/>
        </p:nvSpPr>
        <p:spPr>
          <a:xfrm>
            <a:off x="2696991" y="6343933"/>
            <a:ext cx="147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视频展示区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47A6B3-1D42-40D7-B347-1A81CCAF318A}"/>
              </a:ext>
            </a:extLst>
          </p:cNvPr>
          <p:cNvSpPr txBox="1"/>
          <p:nvPr/>
        </p:nvSpPr>
        <p:spPr>
          <a:xfrm>
            <a:off x="8949809" y="5912585"/>
            <a:ext cx="147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新闻详情区</a:t>
            </a:r>
          </a:p>
        </p:txBody>
      </p:sp>
    </p:spTree>
    <p:extLst>
      <p:ext uri="{BB962C8B-B14F-4D97-AF65-F5344CB8AC3E}">
        <p14:creationId xmlns:p14="http://schemas.microsoft.com/office/powerpoint/2010/main" val="300089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116470" y="884444"/>
            <a:ext cx="4120445" cy="512041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 bwMode="auto">
          <a:xfrm>
            <a:off x="4486275" y="2106387"/>
            <a:ext cx="4811713" cy="422651"/>
            <a:chOff x="1629" y="2412"/>
            <a:chExt cx="7576" cy="664"/>
          </a:xfrm>
        </p:grpSpPr>
        <p:sp>
          <p:nvSpPr>
            <p:cNvPr id="12" name="文本框 20"/>
            <p:cNvSpPr txBox="1">
              <a:spLocks noChangeArrowheads="1"/>
            </p:cNvSpPr>
            <p:nvPr/>
          </p:nvSpPr>
          <p:spPr bwMode="auto">
            <a:xfrm>
              <a:off x="1629" y="2412"/>
              <a:ext cx="1584" cy="5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endParaRPr lang="en-US" altLang="zh-CN" sz="16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01" y="2447"/>
              <a:ext cx="5204" cy="62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网站代码分工</a:t>
              </a:r>
              <a:endPara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346" y="2494"/>
              <a:ext cx="485" cy="4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文本框 23"/>
            <p:cNvSpPr txBox="1">
              <a:spLocks noChangeArrowheads="1"/>
            </p:cNvSpPr>
            <p:nvPr/>
          </p:nvSpPr>
          <p:spPr bwMode="auto">
            <a:xfrm>
              <a:off x="3349" y="2433"/>
              <a:ext cx="410" cy="5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1</a:t>
              </a: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5576610" y="2902654"/>
            <a:ext cx="3722966" cy="440299"/>
            <a:chOff x="3345" y="2433"/>
            <a:chExt cx="5861" cy="696"/>
          </a:xfrm>
        </p:grpSpPr>
        <p:sp>
          <p:nvSpPr>
            <p:cNvPr id="18" name="文本框 17"/>
            <p:cNvSpPr txBox="1"/>
            <p:nvPr/>
          </p:nvSpPr>
          <p:spPr>
            <a:xfrm>
              <a:off x="4003" y="2497"/>
              <a:ext cx="5203" cy="6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文档分工及使用软件</a:t>
              </a:r>
              <a:endPara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345" y="2497"/>
              <a:ext cx="485" cy="484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0" name="文本框 29"/>
            <p:cNvSpPr txBox="1">
              <a:spLocks noChangeArrowheads="1"/>
            </p:cNvSpPr>
            <p:nvPr/>
          </p:nvSpPr>
          <p:spPr bwMode="auto">
            <a:xfrm>
              <a:off x="3349" y="2433"/>
              <a:ext cx="410" cy="5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2</a:t>
              </a: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5576610" y="3669444"/>
            <a:ext cx="3722965" cy="439116"/>
            <a:chOff x="3345" y="2433"/>
            <a:chExt cx="5861" cy="691"/>
          </a:xfrm>
        </p:grpSpPr>
        <p:sp>
          <p:nvSpPr>
            <p:cNvPr id="23" name="文本框 22"/>
            <p:cNvSpPr txBox="1"/>
            <p:nvPr/>
          </p:nvSpPr>
          <p:spPr>
            <a:xfrm>
              <a:off x="4003" y="2494"/>
              <a:ext cx="5203" cy="63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数据表分工</a:t>
              </a:r>
              <a:endPara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345" y="2494"/>
              <a:ext cx="485" cy="487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5" name="文本框 34"/>
            <p:cNvSpPr txBox="1">
              <a:spLocks noChangeArrowheads="1"/>
            </p:cNvSpPr>
            <p:nvPr/>
          </p:nvSpPr>
          <p:spPr bwMode="auto">
            <a:xfrm>
              <a:off x="3349" y="2433"/>
              <a:ext cx="410" cy="5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3</a:t>
              </a: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5575370" y="4446671"/>
            <a:ext cx="3722617" cy="439389"/>
            <a:chOff x="3344" y="2433"/>
            <a:chExt cx="5862" cy="693"/>
          </a:xfrm>
        </p:grpSpPr>
        <p:sp>
          <p:nvSpPr>
            <p:cNvPr id="28" name="文本框 27"/>
            <p:cNvSpPr txBox="1"/>
            <p:nvPr/>
          </p:nvSpPr>
          <p:spPr>
            <a:xfrm>
              <a:off x="4001" y="2495"/>
              <a:ext cx="5205" cy="6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成果展示</a:t>
              </a:r>
              <a:endParaRPr lang="en-US" altLang="zh-CN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344" y="2495"/>
              <a:ext cx="485" cy="48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noProof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0" name="文本框 39"/>
            <p:cNvSpPr txBox="1">
              <a:spLocks noChangeArrowheads="1"/>
            </p:cNvSpPr>
            <p:nvPr/>
          </p:nvSpPr>
          <p:spPr bwMode="auto">
            <a:xfrm>
              <a:off x="3349" y="2433"/>
              <a:ext cx="410" cy="5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4</a:t>
              </a: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77279" y="4728456"/>
            <a:ext cx="2338520" cy="212954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8BB57A2-3AFA-45B2-88B9-E2B1C0648AAE}"/>
              </a:ext>
            </a:extLst>
          </p:cNvPr>
          <p:cNvSpPr txBox="1"/>
          <p:nvPr/>
        </p:nvSpPr>
        <p:spPr>
          <a:xfrm>
            <a:off x="1010884" y="50662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DE415A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831329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-110549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347791"/>
            <a:ext cx="35531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Research-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孙家宜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67A2D3-8F01-4F6B-9A5E-F6CD6922D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84" y="2141837"/>
            <a:ext cx="4937684" cy="28173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BC4E74-13F9-4284-B2FB-6AB0B6D27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834" y="1773208"/>
            <a:ext cx="5628256" cy="34598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5E0CB8-1724-4121-A1BC-E35C5F20EECA}"/>
              </a:ext>
            </a:extLst>
          </p:cNvPr>
          <p:cNvSpPr txBox="1"/>
          <p:nvPr/>
        </p:nvSpPr>
        <p:spPr>
          <a:xfrm>
            <a:off x="2660822" y="536695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图片跑马灯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1B4B60-AB35-4916-8F6B-BA23CCC8AC93}"/>
              </a:ext>
            </a:extLst>
          </p:cNvPr>
          <p:cNvSpPr txBox="1"/>
          <p:nvPr/>
        </p:nvSpPr>
        <p:spPr>
          <a:xfrm>
            <a:off x="8454162" y="533468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研究详情页</a:t>
            </a:r>
          </a:p>
        </p:txBody>
      </p:sp>
    </p:spTree>
    <p:extLst>
      <p:ext uri="{BB962C8B-B14F-4D97-AF65-F5344CB8AC3E}">
        <p14:creationId xmlns:p14="http://schemas.microsoft.com/office/powerpoint/2010/main" val="199174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831329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-110549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347791"/>
            <a:ext cx="34584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Signup/Login-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李彦欣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619A0A-9BFF-4B88-8BDF-926C46208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78" y="1732799"/>
            <a:ext cx="10241415" cy="46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0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831329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-110549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347791"/>
            <a:ext cx="52954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backend index/homework-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袁嘉蔚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336E59-C50B-4FA6-A11A-26893D2E4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056" y="1087395"/>
            <a:ext cx="4402141" cy="55317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719242-A1A3-4533-9DE2-FEA9FEE952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89" b="4574"/>
          <a:stretch/>
        </p:blipFill>
        <p:spPr>
          <a:xfrm>
            <a:off x="6543954" y="853203"/>
            <a:ext cx="3939702" cy="59553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2B8365-98A5-4037-B197-1B7292F1BA75}"/>
              </a:ext>
            </a:extLst>
          </p:cNvPr>
          <p:cNvSpPr txBox="1"/>
          <p:nvPr/>
        </p:nvSpPr>
        <p:spPr>
          <a:xfrm>
            <a:off x="3690551" y="1202724"/>
            <a:ext cx="153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流量可视化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61C462-CE52-4623-AAE2-ACFB98A2219C}"/>
              </a:ext>
            </a:extLst>
          </p:cNvPr>
          <p:cNvSpPr txBox="1"/>
          <p:nvPr/>
        </p:nvSpPr>
        <p:spPr>
          <a:xfrm>
            <a:off x="9185400" y="86967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作业下载页</a:t>
            </a:r>
          </a:p>
        </p:txBody>
      </p:sp>
    </p:spTree>
    <p:extLst>
      <p:ext uri="{BB962C8B-B14F-4D97-AF65-F5344CB8AC3E}">
        <p14:creationId xmlns:p14="http://schemas.microsoft.com/office/powerpoint/2010/main" val="260463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81500" y="248618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感谢收看</a:t>
            </a:r>
            <a:endParaRPr lang="zh-CN" altLang="en-US" sz="6000" dirty="0">
              <a:solidFill>
                <a:srgbClr val="DE415A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901">
            <a:off x="1280730" y="1518227"/>
            <a:ext cx="4138700" cy="3505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810919" y="2819400"/>
            <a:ext cx="7175500" cy="1790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defTabSz="912495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10919" y="2819400"/>
            <a:ext cx="7175500" cy="1790700"/>
          </a:xfrm>
          <a:prstGeom prst="rect">
            <a:avLst/>
          </a:prstGeom>
          <a:solidFill>
            <a:srgbClr val="DE4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5612607" y="3130550"/>
            <a:ext cx="557212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网站代码分工</a:t>
            </a:r>
            <a:endParaRPr lang="en-US" altLang="zh-CN" sz="3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3"/>
          <p:cNvSpPr txBox="1">
            <a:spLocks noChangeArrowheads="1"/>
          </p:cNvSpPr>
          <p:nvPr/>
        </p:nvSpPr>
        <p:spPr bwMode="auto">
          <a:xfrm>
            <a:off x="7587457" y="3833813"/>
            <a:ext cx="1558183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Part.1</a:t>
            </a:r>
            <a:endParaRPr lang="zh-CN" altLang="en-US" sz="3600" b="1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4610100"/>
            <a:ext cx="121920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2"/>
          <a:stretch>
            <a:fillRect/>
          </a:stretch>
        </p:blipFill>
        <p:spPr>
          <a:xfrm flipH="1">
            <a:off x="2422922" y="0"/>
            <a:ext cx="596820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1193800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251922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710262"/>
            <a:ext cx="2152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网站分工概览</a:t>
            </a:r>
          </a:p>
        </p:txBody>
      </p:sp>
      <p:sp>
        <p:nvSpPr>
          <p:cNvPr id="20" name="圆角矩形标注 39"/>
          <p:cNvSpPr/>
          <p:nvPr/>
        </p:nvSpPr>
        <p:spPr>
          <a:xfrm>
            <a:off x="3317904" y="3552826"/>
            <a:ext cx="1609725" cy="528638"/>
          </a:xfrm>
          <a:prstGeom prst="wedgeRoundRectCallout">
            <a:avLst>
              <a:gd name="adj1" fmla="val -20833"/>
              <a:gd name="adj2" fmla="val 101383"/>
              <a:gd name="adj3" fmla="val 1666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50402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徐云凯</a:t>
            </a:r>
          </a:p>
        </p:txBody>
      </p:sp>
      <p:sp>
        <p:nvSpPr>
          <p:cNvPr id="21" name="圆角矩形标注 40"/>
          <p:cNvSpPr/>
          <p:nvPr/>
        </p:nvSpPr>
        <p:spPr>
          <a:xfrm>
            <a:off x="7097742" y="3552826"/>
            <a:ext cx="1611312" cy="528638"/>
          </a:xfrm>
          <a:prstGeom prst="wedgeRoundRectCallout">
            <a:avLst>
              <a:gd name="adj1" fmla="val -20833"/>
              <a:gd name="adj2" fmla="val 101383"/>
              <a:gd name="adj3" fmla="val 1666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50402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李彦欣</a:t>
            </a:r>
          </a:p>
        </p:txBody>
      </p:sp>
      <p:sp>
        <p:nvSpPr>
          <p:cNvPr id="22" name="任意多边形 41"/>
          <p:cNvSpPr/>
          <p:nvPr/>
        </p:nvSpPr>
        <p:spPr>
          <a:xfrm>
            <a:off x="1428779" y="3281364"/>
            <a:ext cx="1609725" cy="800100"/>
          </a:xfrm>
          <a:custGeom>
            <a:avLst/>
            <a:gdLst>
              <a:gd name="connsiteX0" fmla="*/ 425985 w 1460502"/>
              <a:gd name="connsiteY0" fmla="*/ 0 h 725082"/>
              <a:gd name="connsiteX1" fmla="*/ 608543 w 1460502"/>
              <a:gd name="connsiteY1" fmla="*/ 246110 h 725082"/>
              <a:gd name="connsiteX2" fmla="*/ 1380672 w 1460502"/>
              <a:gd name="connsiteY2" fmla="*/ 246110 h 725082"/>
              <a:gd name="connsiteX3" fmla="*/ 1460502 w 1460502"/>
              <a:gd name="connsiteY3" fmla="*/ 325940 h 725082"/>
              <a:gd name="connsiteX4" fmla="*/ 1460502 w 1460502"/>
              <a:gd name="connsiteY4" fmla="*/ 445682 h 725082"/>
              <a:gd name="connsiteX5" fmla="*/ 1460502 w 1460502"/>
              <a:gd name="connsiteY5" fmla="*/ 645252 h 725082"/>
              <a:gd name="connsiteX6" fmla="*/ 1380672 w 1460502"/>
              <a:gd name="connsiteY6" fmla="*/ 725082 h 725082"/>
              <a:gd name="connsiteX7" fmla="*/ 608543 w 1460502"/>
              <a:gd name="connsiteY7" fmla="*/ 725082 h 725082"/>
              <a:gd name="connsiteX8" fmla="*/ 243417 w 1460502"/>
              <a:gd name="connsiteY8" fmla="*/ 725082 h 725082"/>
              <a:gd name="connsiteX9" fmla="*/ 79830 w 1460502"/>
              <a:gd name="connsiteY9" fmla="*/ 725082 h 725082"/>
              <a:gd name="connsiteX10" fmla="*/ 0 w 1460502"/>
              <a:gd name="connsiteY10" fmla="*/ 645252 h 725082"/>
              <a:gd name="connsiteX11" fmla="*/ 0 w 1460502"/>
              <a:gd name="connsiteY11" fmla="*/ 445682 h 725082"/>
              <a:gd name="connsiteX12" fmla="*/ 0 w 1460502"/>
              <a:gd name="connsiteY12" fmla="*/ 325940 h 725082"/>
              <a:gd name="connsiteX13" fmla="*/ 79830 w 1460502"/>
              <a:gd name="connsiteY13" fmla="*/ 246110 h 725082"/>
              <a:gd name="connsiteX14" fmla="*/ 243417 w 1460502"/>
              <a:gd name="connsiteY14" fmla="*/ 246110 h 7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0502" h="725082">
                <a:moveTo>
                  <a:pt x="425985" y="0"/>
                </a:moveTo>
                <a:lnTo>
                  <a:pt x="608543" y="246110"/>
                </a:lnTo>
                <a:lnTo>
                  <a:pt x="1380672" y="246110"/>
                </a:lnTo>
                <a:cubicBezTo>
                  <a:pt x="1424761" y="246110"/>
                  <a:pt x="1460502" y="281851"/>
                  <a:pt x="1460502" y="325940"/>
                </a:cubicBezTo>
                <a:lnTo>
                  <a:pt x="1460502" y="445682"/>
                </a:lnTo>
                <a:lnTo>
                  <a:pt x="1460502" y="645252"/>
                </a:lnTo>
                <a:cubicBezTo>
                  <a:pt x="1460502" y="689341"/>
                  <a:pt x="1424761" y="725082"/>
                  <a:pt x="1380672" y="725082"/>
                </a:cubicBezTo>
                <a:lnTo>
                  <a:pt x="608543" y="725082"/>
                </a:lnTo>
                <a:lnTo>
                  <a:pt x="243417" y="725082"/>
                </a:lnTo>
                <a:lnTo>
                  <a:pt x="79830" y="725082"/>
                </a:lnTo>
                <a:cubicBezTo>
                  <a:pt x="35741" y="725082"/>
                  <a:pt x="0" y="689341"/>
                  <a:pt x="0" y="645252"/>
                </a:cubicBezTo>
                <a:lnTo>
                  <a:pt x="0" y="445682"/>
                </a:lnTo>
                <a:lnTo>
                  <a:pt x="0" y="325940"/>
                </a:lnTo>
                <a:cubicBezTo>
                  <a:pt x="0" y="281851"/>
                  <a:pt x="35741" y="246110"/>
                  <a:pt x="79830" y="246110"/>
                </a:cubicBezTo>
                <a:lnTo>
                  <a:pt x="243417" y="24611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317491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黄璟知</a:t>
            </a:r>
          </a:p>
        </p:txBody>
      </p:sp>
      <p:sp>
        <p:nvSpPr>
          <p:cNvPr id="23" name="任意多边形 42"/>
          <p:cNvSpPr/>
          <p:nvPr/>
        </p:nvSpPr>
        <p:spPr>
          <a:xfrm>
            <a:off x="5208617" y="3281364"/>
            <a:ext cx="1609725" cy="800100"/>
          </a:xfrm>
          <a:custGeom>
            <a:avLst/>
            <a:gdLst>
              <a:gd name="connsiteX0" fmla="*/ 425985 w 1460502"/>
              <a:gd name="connsiteY0" fmla="*/ 0 h 725082"/>
              <a:gd name="connsiteX1" fmla="*/ 608543 w 1460502"/>
              <a:gd name="connsiteY1" fmla="*/ 246110 h 725082"/>
              <a:gd name="connsiteX2" fmla="*/ 1380672 w 1460502"/>
              <a:gd name="connsiteY2" fmla="*/ 246110 h 725082"/>
              <a:gd name="connsiteX3" fmla="*/ 1460502 w 1460502"/>
              <a:gd name="connsiteY3" fmla="*/ 325940 h 725082"/>
              <a:gd name="connsiteX4" fmla="*/ 1460502 w 1460502"/>
              <a:gd name="connsiteY4" fmla="*/ 445682 h 725082"/>
              <a:gd name="connsiteX5" fmla="*/ 1460502 w 1460502"/>
              <a:gd name="connsiteY5" fmla="*/ 645252 h 725082"/>
              <a:gd name="connsiteX6" fmla="*/ 1380672 w 1460502"/>
              <a:gd name="connsiteY6" fmla="*/ 725082 h 725082"/>
              <a:gd name="connsiteX7" fmla="*/ 608543 w 1460502"/>
              <a:gd name="connsiteY7" fmla="*/ 725082 h 725082"/>
              <a:gd name="connsiteX8" fmla="*/ 243417 w 1460502"/>
              <a:gd name="connsiteY8" fmla="*/ 725082 h 725082"/>
              <a:gd name="connsiteX9" fmla="*/ 79830 w 1460502"/>
              <a:gd name="connsiteY9" fmla="*/ 725082 h 725082"/>
              <a:gd name="connsiteX10" fmla="*/ 0 w 1460502"/>
              <a:gd name="connsiteY10" fmla="*/ 645252 h 725082"/>
              <a:gd name="connsiteX11" fmla="*/ 0 w 1460502"/>
              <a:gd name="connsiteY11" fmla="*/ 445682 h 725082"/>
              <a:gd name="connsiteX12" fmla="*/ 0 w 1460502"/>
              <a:gd name="connsiteY12" fmla="*/ 325940 h 725082"/>
              <a:gd name="connsiteX13" fmla="*/ 79830 w 1460502"/>
              <a:gd name="connsiteY13" fmla="*/ 246110 h 725082"/>
              <a:gd name="connsiteX14" fmla="*/ 243417 w 1460502"/>
              <a:gd name="connsiteY14" fmla="*/ 246110 h 7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0502" h="725082">
                <a:moveTo>
                  <a:pt x="425985" y="0"/>
                </a:moveTo>
                <a:lnTo>
                  <a:pt x="608543" y="246110"/>
                </a:lnTo>
                <a:lnTo>
                  <a:pt x="1380672" y="246110"/>
                </a:lnTo>
                <a:cubicBezTo>
                  <a:pt x="1424761" y="246110"/>
                  <a:pt x="1460502" y="281851"/>
                  <a:pt x="1460502" y="325940"/>
                </a:cubicBezTo>
                <a:lnTo>
                  <a:pt x="1460502" y="445682"/>
                </a:lnTo>
                <a:lnTo>
                  <a:pt x="1460502" y="645252"/>
                </a:lnTo>
                <a:cubicBezTo>
                  <a:pt x="1460502" y="689341"/>
                  <a:pt x="1424761" y="725082"/>
                  <a:pt x="1380672" y="725082"/>
                </a:cubicBezTo>
                <a:lnTo>
                  <a:pt x="608543" y="725082"/>
                </a:lnTo>
                <a:lnTo>
                  <a:pt x="243417" y="725082"/>
                </a:lnTo>
                <a:lnTo>
                  <a:pt x="79830" y="725082"/>
                </a:lnTo>
                <a:cubicBezTo>
                  <a:pt x="35741" y="725082"/>
                  <a:pt x="0" y="689341"/>
                  <a:pt x="0" y="645252"/>
                </a:cubicBezTo>
                <a:lnTo>
                  <a:pt x="0" y="445682"/>
                </a:lnTo>
                <a:lnTo>
                  <a:pt x="0" y="325940"/>
                </a:lnTo>
                <a:cubicBezTo>
                  <a:pt x="0" y="281851"/>
                  <a:pt x="35741" y="246110"/>
                  <a:pt x="79830" y="246110"/>
                </a:cubicBezTo>
                <a:lnTo>
                  <a:pt x="243417" y="24611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317491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袁嘉蔚</a:t>
            </a:r>
          </a:p>
        </p:txBody>
      </p:sp>
      <p:sp>
        <p:nvSpPr>
          <p:cNvPr id="24" name="矩形 23"/>
          <p:cNvSpPr/>
          <p:nvPr/>
        </p:nvSpPr>
        <p:spPr>
          <a:xfrm>
            <a:off x="1287877" y="2089091"/>
            <a:ext cx="3074058" cy="860425"/>
          </a:xfrm>
          <a:prstGeom prst="rect">
            <a:avLst/>
          </a:prstGeom>
        </p:spPr>
        <p:txBody>
          <a:bodyPr lIns="51592" tIns="51592" rIns="51592" bIns="51592" anchor="ctr"/>
          <a:lstStyle/>
          <a:p>
            <a:pPr algn="just"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抗疫故事分享前后台及数据库（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Blog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抗疫视频分享前后台及数据库（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Video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网站前端跑马灯（首页跑马灯）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疫情相关新闻前台（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news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17904" y="4397976"/>
            <a:ext cx="2485653" cy="1377950"/>
          </a:xfrm>
          <a:prstGeom prst="rect">
            <a:avLst/>
          </a:prstGeom>
        </p:spPr>
        <p:txBody>
          <a:bodyPr lIns="51592" tIns="51592" rIns="51592" bIns="51592" anchor="ctr"/>
          <a:lstStyle/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疫情数据爬虫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疫情地图前台及数据库（首页地图）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网站部署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65589" y="2135679"/>
            <a:ext cx="3943465" cy="860425"/>
          </a:xfrm>
          <a:prstGeom prst="rect">
            <a:avLst/>
          </a:prstGeom>
        </p:spPr>
        <p:txBody>
          <a:bodyPr lIns="51592" tIns="51592" rIns="51592" bIns="51592" anchor="ctr"/>
          <a:lstStyle/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网站流量统计前后台及数据库（后台中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index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团队介绍及联系我们前后台及数据库（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contact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团队作业提交页面前台（后台中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Homework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</a:p>
        </p:txBody>
      </p:sp>
      <p:sp>
        <p:nvSpPr>
          <p:cNvPr id="37" name="矩形 36"/>
          <p:cNvSpPr/>
          <p:nvPr/>
        </p:nvSpPr>
        <p:spPr>
          <a:xfrm>
            <a:off x="7097742" y="4076701"/>
            <a:ext cx="3438453" cy="1377950"/>
          </a:xfrm>
          <a:prstGeom prst="rect">
            <a:avLst/>
          </a:prstGeom>
        </p:spPr>
        <p:txBody>
          <a:bodyPr lIns="51592" tIns="51592" rIns="51592" bIns="51592" anchor="ctr"/>
          <a:lstStyle/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用户注册登录前台及数据库（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Login,Signup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病毒信息介绍（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About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</a:p>
        </p:txBody>
      </p:sp>
      <p:sp>
        <p:nvSpPr>
          <p:cNvPr id="15" name="任意多边形 42">
            <a:extLst>
              <a:ext uri="{FF2B5EF4-FFF2-40B4-BE49-F238E27FC236}">
                <a16:creationId xmlns:a16="http://schemas.microsoft.com/office/drawing/2014/main" id="{CA0FB182-4290-4D77-8094-DAC818DDB4AE}"/>
              </a:ext>
            </a:extLst>
          </p:cNvPr>
          <p:cNvSpPr/>
          <p:nvPr/>
        </p:nvSpPr>
        <p:spPr>
          <a:xfrm>
            <a:off x="8988454" y="3248026"/>
            <a:ext cx="1609725" cy="800100"/>
          </a:xfrm>
          <a:custGeom>
            <a:avLst/>
            <a:gdLst>
              <a:gd name="connsiteX0" fmla="*/ 425985 w 1460502"/>
              <a:gd name="connsiteY0" fmla="*/ 0 h 725082"/>
              <a:gd name="connsiteX1" fmla="*/ 608543 w 1460502"/>
              <a:gd name="connsiteY1" fmla="*/ 246110 h 725082"/>
              <a:gd name="connsiteX2" fmla="*/ 1380672 w 1460502"/>
              <a:gd name="connsiteY2" fmla="*/ 246110 h 725082"/>
              <a:gd name="connsiteX3" fmla="*/ 1460502 w 1460502"/>
              <a:gd name="connsiteY3" fmla="*/ 325940 h 725082"/>
              <a:gd name="connsiteX4" fmla="*/ 1460502 w 1460502"/>
              <a:gd name="connsiteY4" fmla="*/ 445682 h 725082"/>
              <a:gd name="connsiteX5" fmla="*/ 1460502 w 1460502"/>
              <a:gd name="connsiteY5" fmla="*/ 645252 h 725082"/>
              <a:gd name="connsiteX6" fmla="*/ 1380672 w 1460502"/>
              <a:gd name="connsiteY6" fmla="*/ 725082 h 725082"/>
              <a:gd name="connsiteX7" fmla="*/ 608543 w 1460502"/>
              <a:gd name="connsiteY7" fmla="*/ 725082 h 725082"/>
              <a:gd name="connsiteX8" fmla="*/ 243417 w 1460502"/>
              <a:gd name="connsiteY8" fmla="*/ 725082 h 725082"/>
              <a:gd name="connsiteX9" fmla="*/ 79830 w 1460502"/>
              <a:gd name="connsiteY9" fmla="*/ 725082 h 725082"/>
              <a:gd name="connsiteX10" fmla="*/ 0 w 1460502"/>
              <a:gd name="connsiteY10" fmla="*/ 645252 h 725082"/>
              <a:gd name="connsiteX11" fmla="*/ 0 w 1460502"/>
              <a:gd name="connsiteY11" fmla="*/ 445682 h 725082"/>
              <a:gd name="connsiteX12" fmla="*/ 0 w 1460502"/>
              <a:gd name="connsiteY12" fmla="*/ 325940 h 725082"/>
              <a:gd name="connsiteX13" fmla="*/ 79830 w 1460502"/>
              <a:gd name="connsiteY13" fmla="*/ 246110 h 725082"/>
              <a:gd name="connsiteX14" fmla="*/ 243417 w 1460502"/>
              <a:gd name="connsiteY14" fmla="*/ 246110 h 7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0502" h="725082">
                <a:moveTo>
                  <a:pt x="425985" y="0"/>
                </a:moveTo>
                <a:lnTo>
                  <a:pt x="608543" y="246110"/>
                </a:lnTo>
                <a:lnTo>
                  <a:pt x="1380672" y="246110"/>
                </a:lnTo>
                <a:cubicBezTo>
                  <a:pt x="1424761" y="246110"/>
                  <a:pt x="1460502" y="281851"/>
                  <a:pt x="1460502" y="325940"/>
                </a:cubicBezTo>
                <a:lnTo>
                  <a:pt x="1460502" y="445682"/>
                </a:lnTo>
                <a:lnTo>
                  <a:pt x="1460502" y="645252"/>
                </a:lnTo>
                <a:cubicBezTo>
                  <a:pt x="1460502" y="689341"/>
                  <a:pt x="1424761" y="725082"/>
                  <a:pt x="1380672" y="725082"/>
                </a:cubicBezTo>
                <a:lnTo>
                  <a:pt x="608543" y="725082"/>
                </a:lnTo>
                <a:lnTo>
                  <a:pt x="243417" y="725082"/>
                </a:lnTo>
                <a:lnTo>
                  <a:pt x="79830" y="725082"/>
                </a:lnTo>
                <a:cubicBezTo>
                  <a:pt x="35741" y="725082"/>
                  <a:pt x="0" y="689341"/>
                  <a:pt x="0" y="645252"/>
                </a:cubicBezTo>
                <a:lnTo>
                  <a:pt x="0" y="445682"/>
                </a:lnTo>
                <a:lnTo>
                  <a:pt x="0" y="325940"/>
                </a:lnTo>
                <a:cubicBezTo>
                  <a:pt x="0" y="281851"/>
                  <a:pt x="35741" y="246110"/>
                  <a:pt x="79830" y="246110"/>
                </a:cubicBezTo>
                <a:lnTo>
                  <a:pt x="243417" y="24611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317491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孙家宜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C2CBC9-2FF8-4F0A-8569-5F381DEF0BFB}"/>
              </a:ext>
            </a:extLst>
          </p:cNvPr>
          <p:cNvSpPr/>
          <p:nvPr/>
        </p:nvSpPr>
        <p:spPr>
          <a:xfrm>
            <a:off x="8808552" y="2073895"/>
            <a:ext cx="3235167" cy="860425"/>
          </a:xfrm>
          <a:prstGeom prst="rect">
            <a:avLst/>
          </a:prstGeom>
        </p:spPr>
        <p:txBody>
          <a:bodyPr lIns="51592" tIns="51592" rIns="51592" bIns="51592" anchor="ctr"/>
          <a:lstStyle/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疫情相关新闻后台及数据库（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news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just">
              <a:lnSpc>
                <a:spcPct val="120000"/>
              </a:lnSpc>
              <a:spcBef>
                <a:spcPts val="660"/>
              </a:spcBef>
              <a:spcAft>
                <a:spcPts val="66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疫情相关研究前后台及数据库（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research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页面）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37" grpId="0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1193800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251922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710262"/>
            <a:ext cx="2152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网站分工概览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AF87A1-32A7-4F56-A235-A7D881A21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490" y="1325149"/>
            <a:ext cx="9353216" cy="50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2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1193800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251922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644994" y="701739"/>
            <a:ext cx="6238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代码概览（仅展示注释头，具体详见文件）</a:t>
            </a:r>
          </a:p>
        </p:txBody>
      </p:sp>
      <p:sp>
        <p:nvSpPr>
          <p:cNvPr id="20" name="圆角矩形标注 39"/>
          <p:cNvSpPr/>
          <p:nvPr/>
        </p:nvSpPr>
        <p:spPr>
          <a:xfrm>
            <a:off x="3317904" y="3552826"/>
            <a:ext cx="1609725" cy="528638"/>
          </a:xfrm>
          <a:prstGeom prst="wedgeRoundRectCallout">
            <a:avLst>
              <a:gd name="adj1" fmla="val -20833"/>
              <a:gd name="adj2" fmla="val 101383"/>
              <a:gd name="adj3" fmla="val 1666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50402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徐云凯</a:t>
            </a:r>
          </a:p>
        </p:txBody>
      </p:sp>
      <p:sp>
        <p:nvSpPr>
          <p:cNvPr id="21" name="圆角矩形标注 40"/>
          <p:cNvSpPr/>
          <p:nvPr/>
        </p:nvSpPr>
        <p:spPr>
          <a:xfrm>
            <a:off x="7097742" y="3552826"/>
            <a:ext cx="1611312" cy="528638"/>
          </a:xfrm>
          <a:prstGeom prst="wedgeRoundRectCallout">
            <a:avLst>
              <a:gd name="adj1" fmla="val -20833"/>
              <a:gd name="adj2" fmla="val 101383"/>
              <a:gd name="adj3" fmla="val 1666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50402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李彦欣</a:t>
            </a:r>
          </a:p>
        </p:txBody>
      </p:sp>
      <p:sp>
        <p:nvSpPr>
          <p:cNvPr id="22" name="任意多边形 41"/>
          <p:cNvSpPr/>
          <p:nvPr/>
        </p:nvSpPr>
        <p:spPr>
          <a:xfrm>
            <a:off x="1428779" y="3281364"/>
            <a:ext cx="1609725" cy="800100"/>
          </a:xfrm>
          <a:custGeom>
            <a:avLst/>
            <a:gdLst>
              <a:gd name="connsiteX0" fmla="*/ 425985 w 1460502"/>
              <a:gd name="connsiteY0" fmla="*/ 0 h 725082"/>
              <a:gd name="connsiteX1" fmla="*/ 608543 w 1460502"/>
              <a:gd name="connsiteY1" fmla="*/ 246110 h 725082"/>
              <a:gd name="connsiteX2" fmla="*/ 1380672 w 1460502"/>
              <a:gd name="connsiteY2" fmla="*/ 246110 h 725082"/>
              <a:gd name="connsiteX3" fmla="*/ 1460502 w 1460502"/>
              <a:gd name="connsiteY3" fmla="*/ 325940 h 725082"/>
              <a:gd name="connsiteX4" fmla="*/ 1460502 w 1460502"/>
              <a:gd name="connsiteY4" fmla="*/ 445682 h 725082"/>
              <a:gd name="connsiteX5" fmla="*/ 1460502 w 1460502"/>
              <a:gd name="connsiteY5" fmla="*/ 645252 h 725082"/>
              <a:gd name="connsiteX6" fmla="*/ 1380672 w 1460502"/>
              <a:gd name="connsiteY6" fmla="*/ 725082 h 725082"/>
              <a:gd name="connsiteX7" fmla="*/ 608543 w 1460502"/>
              <a:gd name="connsiteY7" fmla="*/ 725082 h 725082"/>
              <a:gd name="connsiteX8" fmla="*/ 243417 w 1460502"/>
              <a:gd name="connsiteY8" fmla="*/ 725082 h 725082"/>
              <a:gd name="connsiteX9" fmla="*/ 79830 w 1460502"/>
              <a:gd name="connsiteY9" fmla="*/ 725082 h 725082"/>
              <a:gd name="connsiteX10" fmla="*/ 0 w 1460502"/>
              <a:gd name="connsiteY10" fmla="*/ 645252 h 725082"/>
              <a:gd name="connsiteX11" fmla="*/ 0 w 1460502"/>
              <a:gd name="connsiteY11" fmla="*/ 445682 h 725082"/>
              <a:gd name="connsiteX12" fmla="*/ 0 w 1460502"/>
              <a:gd name="connsiteY12" fmla="*/ 325940 h 725082"/>
              <a:gd name="connsiteX13" fmla="*/ 79830 w 1460502"/>
              <a:gd name="connsiteY13" fmla="*/ 246110 h 725082"/>
              <a:gd name="connsiteX14" fmla="*/ 243417 w 1460502"/>
              <a:gd name="connsiteY14" fmla="*/ 246110 h 7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0502" h="725082">
                <a:moveTo>
                  <a:pt x="425985" y="0"/>
                </a:moveTo>
                <a:lnTo>
                  <a:pt x="608543" y="246110"/>
                </a:lnTo>
                <a:lnTo>
                  <a:pt x="1380672" y="246110"/>
                </a:lnTo>
                <a:cubicBezTo>
                  <a:pt x="1424761" y="246110"/>
                  <a:pt x="1460502" y="281851"/>
                  <a:pt x="1460502" y="325940"/>
                </a:cubicBezTo>
                <a:lnTo>
                  <a:pt x="1460502" y="445682"/>
                </a:lnTo>
                <a:lnTo>
                  <a:pt x="1460502" y="645252"/>
                </a:lnTo>
                <a:cubicBezTo>
                  <a:pt x="1460502" y="689341"/>
                  <a:pt x="1424761" y="725082"/>
                  <a:pt x="1380672" y="725082"/>
                </a:cubicBezTo>
                <a:lnTo>
                  <a:pt x="608543" y="725082"/>
                </a:lnTo>
                <a:lnTo>
                  <a:pt x="243417" y="725082"/>
                </a:lnTo>
                <a:lnTo>
                  <a:pt x="79830" y="725082"/>
                </a:lnTo>
                <a:cubicBezTo>
                  <a:pt x="35741" y="725082"/>
                  <a:pt x="0" y="689341"/>
                  <a:pt x="0" y="645252"/>
                </a:cubicBezTo>
                <a:lnTo>
                  <a:pt x="0" y="445682"/>
                </a:lnTo>
                <a:lnTo>
                  <a:pt x="0" y="325940"/>
                </a:lnTo>
                <a:cubicBezTo>
                  <a:pt x="0" y="281851"/>
                  <a:pt x="35741" y="246110"/>
                  <a:pt x="79830" y="246110"/>
                </a:cubicBezTo>
                <a:lnTo>
                  <a:pt x="243417" y="24611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317491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黄璟知</a:t>
            </a:r>
          </a:p>
        </p:txBody>
      </p:sp>
      <p:sp>
        <p:nvSpPr>
          <p:cNvPr id="23" name="任意多边形 42"/>
          <p:cNvSpPr/>
          <p:nvPr/>
        </p:nvSpPr>
        <p:spPr>
          <a:xfrm>
            <a:off x="5208617" y="3281364"/>
            <a:ext cx="1609725" cy="800100"/>
          </a:xfrm>
          <a:custGeom>
            <a:avLst/>
            <a:gdLst>
              <a:gd name="connsiteX0" fmla="*/ 425985 w 1460502"/>
              <a:gd name="connsiteY0" fmla="*/ 0 h 725082"/>
              <a:gd name="connsiteX1" fmla="*/ 608543 w 1460502"/>
              <a:gd name="connsiteY1" fmla="*/ 246110 h 725082"/>
              <a:gd name="connsiteX2" fmla="*/ 1380672 w 1460502"/>
              <a:gd name="connsiteY2" fmla="*/ 246110 h 725082"/>
              <a:gd name="connsiteX3" fmla="*/ 1460502 w 1460502"/>
              <a:gd name="connsiteY3" fmla="*/ 325940 h 725082"/>
              <a:gd name="connsiteX4" fmla="*/ 1460502 w 1460502"/>
              <a:gd name="connsiteY4" fmla="*/ 445682 h 725082"/>
              <a:gd name="connsiteX5" fmla="*/ 1460502 w 1460502"/>
              <a:gd name="connsiteY5" fmla="*/ 645252 h 725082"/>
              <a:gd name="connsiteX6" fmla="*/ 1380672 w 1460502"/>
              <a:gd name="connsiteY6" fmla="*/ 725082 h 725082"/>
              <a:gd name="connsiteX7" fmla="*/ 608543 w 1460502"/>
              <a:gd name="connsiteY7" fmla="*/ 725082 h 725082"/>
              <a:gd name="connsiteX8" fmla="*/ 243417 w 1460502"/>
              <a:gd name="connsiteY8" fmla="*/ 725082 h 725082"/>
              <a:gd name="connsiteX9" fmla="*/ 79830 w 1460502"/>
              <a:gd name="connsiteY9" fmla="*/ 725082 h 725082"/>
              <a:gd name="connsiteX10" fmla="*/ 0 w 1460502"/>
              <a:gd name="connsiteY10" fmla="*/ 645252 h 725082"/>
              <a:gd name="connsiteX11" fmla="*/ 0 w 1460502"/>
              <a:gd name="connsiteY11" fmla="*/ 445682 h 725082"/>
              <a:gd name="connsiteX12" fmla="*/ 0 w 1460502"/>
              <a:gd name="connsiteY12" fmla="*/ 325940 h 725082"/>
              <a:gd name="connsiteX13" fmla="*/ 79830 w 1460502"/>
              <a:gd name="connsiteY13" fmla="*/ 246110 h 725082"/>
              <a:gd name="connsiteX14" fmla="*/ 243417 w 1460502"/>
              <a:gd name="connsiteY14" fmla="*/ 246110 h 7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0502" h="725082">
                <a:moveTo>
                  <a:pt x="425985" y="0"/>
                </a:moveTo>
                <a:lnTo>
                  <a:pt x="608543" y="246110"/>
                </a:lnTo>
                <a:lnTo>
                  <a:pt x="1380672" y="246110"/>
                </a:lnTo>
                <a:cubicBezTo>
                  <a:pt x="1424761" y="246110"/>
                  <a:pt x="1460502" y="281851"/>
                  <a:pt x="1460502" y="325940"/>
                </a:cubicBezTo>
                <a:lnTo>
                  <a:pt x="1460502" y="445682"/>
                </a:lnTo>
                <a:lnTo>
                  <a:pt x="1460502" y="645252"/>
                </a:lnTo>
                <a:cubicBezTo>
                  <a:pt x="1460502" y="689341"/>
                  <a:pt x="1424761" y="725082"/>
                  <a:pt x="1380672" y="725082"/>
                </a:cubicBezTo>
                <a:lnTo>
                  <a:pt x="608543" y="725082"/>
                </a:lnTo>
                <a:lnTo>
                  <a:pt x="243417" y="725082"/>
                </a:lnTo>
                <a:lnTo>
                  <a:pt x="79830" y="725082"/>
                </a:lnTo>
                <a:cubicBezTo>
                  <a:pt x="35741" y="725082"/>
                  <a:pt x="0" y="689341"/>
                  <a:pt x="0" y="645252"/>
                </a:cubicBezTo>
                <a:lnTo>
                  <a:pt x="0" y="445682"/>
                </a:lnTo>
                <a:lnTo>
                  <a:pt x="0" y="325940"/>
                </a:lnTo>
                <a:cubicBezTo>
                  <a:pt x="0" y="281851"/>
                  <a:pt x="35741" y="246110"/>
                  <a:pt x="79830" y="246110"/>
                </a:cubicBezTo>
                <a:lnTo>
                  <a:pt x="243417" y="24611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317491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袁嘉蔚</a:t>
            </a:r>
          </a:p>
        </p:txBody>
      </p:sp>
      <p:sp>
        <p:nvSpPr>
          <p:cNvPr id="24" name="矩形 23"/>
          <p:cNvSpPr/>
          <p:nvPr/>
        </p:nvSpPr>
        <p:spPr>
          <a:xfrm>
            <a:off x="1287877" y="2113805"/>
            <a:ext cx="2509766" cy="860425"/>
          </a:xfrm>
          <a:prstGeom prst="rect">
            <a:avLst/>
          </a:prstGeom>
        </p:spPr>
        <p:txBody>
          <a:bodyPr lIns="51592" tIns="51592" rIns="51592" bIns="51592" anchor="ctr"/>
          <a:lstStyle/>
          <a:p>
            <a:pPr algn="just">
              <a:spcBef>
                <a:spcPts val="660"/>
              </a:spcBef>
              <a:spcAft>
                <a:spcPts val="660"/>
              </a:spcAft>
              <a:defRPr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任意多边形 42">
            <a:extLst>
              <a:ext uri="{FF2B5EF4-FFF2-40B4-BE49-F238E27FC236}">
                <a16:creationId xmlns:a16="http://schemas.microsoft.com/office/drawing/2014/main" id="{CA0FB182-4290-4D77-8094-DAC818DDB4AE}"/>
              </a:ext>
            </a:extLst>
          </p:cNvPr>
          <p:cNvSpPr/>
          <p:nvPr/>
        </p:nvSpPr>
        <p:spPr>
          <a:xfrm>
            <a:off x="8988454" y="3248026"/>
            <a:ext cx="1609725" cy="800100"/>
          </a:xfrm>
          <a:custGeom>
            <a:avLst/>
            <a:gdLst>
              <a:gd name="connsiteX0" fmla="*/ 425985 w 1460502"/>
              <a:gd name="connsiteY0" fmla="*/ 0 h 725082"/>
              <a:gd name="connsiteX1" fmla="*/ 608543 w 1460502"/>
              <a:gd name="connsiteY1" fmla="*/ 246110 h 725082"/>
              <a:gd name="connsiteX2" fmla="*/ 1380672 w 1460502"/>
              <a:gd name="connsiteY2" fmla="*/ 246110 h 725082"/>
              <a:gd name="connsiteX3" fmla="*/ 1460502 w 1460502"/>
              <a:gd name="connsiteY3" fmla="*/ 325940 h 725082"/>
              <a:gd name="connsiteX4" fmla="*/ 1460502 w 1460502"/>
              <a:gd name="connsiteY4" fmla="*/ 445682 h 725082"/>
              <a:gd name="connsiteX5" fmla="*/ 1460502 w 1460502"/>
              <a:gd name="connsiteY5" fmla="*/ 645252 h 725082"/>
              <a:gd name="connsiteX6" fmla="*/ 1380672 w 1460502"/>
              <a:gd name="connsiteY6" fmla="*/ 725082 h 725082"/>
              <a:gd name="connsiteX7" fmla="*/ 608543 w 1460502"/>
              <a:gd name="connsiteY7" fmla="*/ 725082 h 725082"/>
              <a:gd name="connsiteX8" fmla="*/ 243417 w 1460502"/>
              <a:gd name="connsiteY8" fmla="*/ 725082 h 725082"/>
              <a:gd name="connsiteX9" fmla="*/ 79830 w 1460502"/>
              <a:gd name="connsiteY9" fmla="*/ 725082 h 725082"/>
              <a:gd name="connsiteX10" fmla="*/ 0 w 1460502"/>
              <a:gd name="connsiteY10" fmla="*/ 645252 h 725082"/>
              <a:gd name="connsiteX11" fmla="*/ 0 w 1460502"/>
              <a:gd name="connsiteY11" fmla="*/ 445682 h 725082"/>
              <a:gd name="connsiteX12" fmla="*/ 0 w 1460502"/>
              <a:gd name="connsiteY12" fmla="*/ 325940 h 725082"/>
              <a:gd name="connsiteX13" fmla="*/ 79830 w 1460502"/>
              <a:gd name="connsiteY13" fmla="*/ 246110 h 725082"/>
              <a:gd name="connsiteX14" fmla="*/ 243417 w 1460502"/>
              <a:gd name="connsiteY14" fmla="*/ 246110 h 7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0502" h="725082">
                <a:moveTo>
                  <a:pt x="425985" y="0"/>
                </a:moveTo>
                <a:lnTo>
                  <a:pt x="608543" y="246110"/>
                </a:lnTo>
                <a:lnTo>
                  <a:pt x="1380672" y="246110"/>
                </a:lnTo>
                <a:cubicBezTo>
                  <a:pt x="1424761" y="246110"/>
                  <a:pt x="1460502" y="281851"/>
                  <a:pt x="1460502" y="325940"/>
                </a:cubicBezTo>
                <a:lnTo>
                  <a:pt x="1460502" y="445682"/>
                </a:lnTo>
                <a:lnTo>
                  <a:pt x="1460502" y="645252"/>
                </a:lnTo>
                <a:cubicBezTo>
                  <a:pt x="1460502" y="689341"/>
                  <a:pt x="1424761" y="725082"/>
                  <a:pt x="1380672" y="725082"/>
                </a:cubicBezTo>
                <a:lnTo>
                  <a:pt x="608543" y="725082"/>
                </a:lnTo>
                <a:lnTo>
                  <a:pt x="243417" y="725082"/>
                </a:lnTo>
                <a:lnTo>
                  <a:pt x="79830" y="725082"/>
                </a:lnTo>
                <a:cubicBezTo>
                  <a:pt x="35741" y="725082"/>
                  <a:pt x="0" y="689341"/>
                  <a:pt x="0" y="645252"/>
                </a:cubicBezTo>
                <a:lnTo>
                  <a:pt x="0" y="445682"/>
                </a:lnTo>
                <a:lnTo>
                  <a:pt x="0" y="325940"/>
                </a:lnTo>
                <a:cubicBezTo>
                  <a:pt x="0" y="281851"/>
                  <a:pt x="35741" y="246110"/>
                  <a:pt x="79830" y="246110"/>
                </a:cubicBezTo>
                <a:lnTo>
                  <a:pt x="243417" y="24611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317491" rIns="100803" bIns="50402" anchor="ctr"/>
          <a:lstStyle/>
          <a:p>
            <a:pPr algn="ctr">
              <a:defRPr/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孙家宜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C575C2-4EF8-496C-AE85-C72BE9BF9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560" y="2014121"/>
            <a:ext cx="3096216" cy="9684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E2B4BE-A046-4F1C-951C-176FC59B7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779" y="4471088"/>
            <a:ext cx="3354293" cy="9241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F7D235-69AA-441B-8097-3DFCE178A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01" y="2069631"/>
            <a:ext cx="3757640" cy="8858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E171540-110B-4847-8EBD-BEB851BC0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910" y="2057843"/>
            <a:ext cx="3252811" cy="866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EF35A2-05C9-4E40-A638-3351D77D20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5158" y="4471088"/>
            <a:ext cx="3704064" cy="9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7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810919" y="2819400"/>
            <a:ext cx="7175500" cy="17907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defTabSz="912495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10919" y="2819400"/>
            <a:ext cx="7175500" cy="1790700"/>
          </a:xfrm>
          <a:prstGeom prst="rect">
            <a:avLst/>
          </a:prstGeom>
          <a:solidFill>
            <a:srgbClr val="DE41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5612607" y="3130550"/>
            <a:ext cx="557212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文档分工及使用软件</a:t>
            </a:r>
            <a:endParaRPr lang="en-US" altLang="zh-CN" sz="3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3"/>
          <p:cNvSpPr txBox="1">
            <a:spLocks noChangeArrowheads="1"/>
          </p:cNvSpPr>
          <p:nvPr/>
        </p:nvSpPr>
        <p:spPr bwMode="auto">
          <a:xfrm>
            <a:off x="7587457" y="3833813"/>
            <a:ext cx="1622425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Part.2</a:t>
            </a:r>
            <a:endParaRPr lang="zh-CN" altLang="en-US" sz="3600" b="1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4610100"/>
            <a:ext cx="121920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 rot="642210">
            <a:off x="2806104" y="1408905"/>
            <a:ext cx="3065946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1193800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251922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1" y="710262"/>
            <a:ext cx="15184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文档分工</a:t>
            </a:r>
          </a:p>
        </p:txBody>
      </p:sp>
      <p:grpSp>
        <p:nvGrpSpPr>
          <p:cNvPr id="23" name="组合 19"/>
          <p:cNvGrpSpPr/>
          <p:nvPr/>
        </p:nvGrpSpPr>
        <p:grpSpPr bwMode="auto">
          <a:xfrm>
            <a:off x="7346964" y="4481942"/>
            <a:ext cx="595313" cy="597694"/>
            <a:chOff x="0" y="0"/>
            <a:chExt cx="792885" cy="797434"/>
          </a:xfrm>
          <a:solidFill>
            <a:srgbClr val="FF6699"/>
          </a:solidFill>
        </p:grpSpPr>
        <p:sp>
          <p:nvSpPr>
            <p:cNvPr id="24" name="Oval 10"/>
            <p:cNvSpPr>
              <a:spLocks noChangeArrowheads="1"/>
            </p:cNvSpPr>
            <p:nvPr/>
          </p:nvSpPr>
          <p:spPr bwMode="auto">
            <a:xfrm>
              <a:off x="0" y="0"/>
              <a:ext cx="792885" cy="79743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zh-CN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25" name="Group 22"/>
            <p:cNvGrpSpPr/>
            <p:nvPr/>
          </p:nvGrpSpPr>
          <p:grpSpPr bwMode="auto">
            <a:xfrm>
              <a:off x="219119" y="227439"/>
              <a:ext cx="354646" cy="342557"/>
              <a:chOff x="0" y="0"/>
              <a:chExt cx="439257" cy="424283"/>
            </a:xfrm>
            <a:grpFill/>
          </p:grpSpPr>
          <p:sp>
            <p:nvSpPr>
              <p:cNvPr id="26" name="Rectangle 18"/>
              <p:cNvSpPr>
                <a:spLocks noChangeArrowheads="1"/>
              </p:cNvSpPr>
              <p:nvPr/>
            </p:nvSpPr>
            <p:spPr bwMode="auto">
              <a:xfrm>
                <a:off x="157234" y="169713"/>
                <a:ext cx="47421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7" name="Rectangle 19"/>
              <p:cNvSpPr>
                <a:spLocks noChangeArrowheads="1"/>
              </p:cNvSpPr>
              <p:nvPr/>
            </p:nvSpPr>
            <p:spPr bwMode="auto">
              <a:xfrm>
                <a:off x="232107" y="169713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8" name="Rectangle 20"/>
              <p:cNvSpPr>
                <a:spLocks noChangeArrowheads="1"/>
              </p:cNvSpPr>
              <p:nvPr/>
            </p:nvSpPr>
            <p:spPr bwMode="auto">
              <a:xfrm>
                <a:off x="309477" y="169713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3" name="Rectangle 21"/>
              <p:cNvSpPr>
                <a:spLocks noChangeArrowheads="1"/>
              </p:cNvSpPr>
              <p:nvPr/>
            </p:nvSpPr>
            <p:spPr bwMode="auto">
              <a:xfrm>
                <a:off x="157234" y="237099"/>
                <a:ext cx="47421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4" name="Rectangle 22"/>
              <p:cNvSpPr>
                <a:spLocks noChangeArrowheads="1"/>
              </p:cNvSpPr>
              <p:nvPr/>
            </p:nvSpPr>
            <p:spPr bwMode="auto">
              <a:xfrm>
                <a:off x="232107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5" name="Rectangle 23"/>
              <p:cNvSpPr>
                <a:spLocks noChangeArrowheads="1"/>
              </p:cNvSpPr>
              <p:nvPr/>
            </p:nvSpPr>
            <p:spPr bwMode="auto">
              <a:xfrm>
                <a:off x="309477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6" name="Rectangle 24"/>
              <p:cNvSpPr>
                <a:spLocks noChangeArrowheads="1"/>
              </p:cNvSpPr>
              <p:nvPr/>
            </p:nvSpPr>
            <p:spPr bwMode="auto">
              <a:xfrm>
                <a:off x="157234" y="309477"/>
                <a:ext cx="47421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7" name="Rectangle 25"/>
              <p:cNvSpPr>
                <a:spLocks noChangeArrowheads="1"/>
              </p:cNvSpPr>
              <p:nvPr/>
            </p:nvSpPr>
            <p:spPr bwMode="auto">
              <a:xfrm>
                <a:off x="79865" y="237099"/>
                <a:ext cx="49916" cy="474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8" name="Rectangle 26"/>
              <p:cNvSpPr>
                <a:spLocks noChangeArrowheads="1"/>
              </p:cNvSpPr>
              <p:nvPr/>
            </p:nvSpPr>
            <p:spPr bwMode="auto">
              <a:xfrm>
                <a:off x="79865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9" name="Rectangle 27"/>
              <p:cNvSpPr>
                <a:spLocks noChangeArrowheads="1"/>
              </p:cNvSpPr>
              <p:nvPr/>
            </p:nvSpPr>
            <p:spPr bwMode="auto">
              <a:xfrm>
                <a:off x="232107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0" name="Rectangle 28"/>
              <p:cNvSpPr>
                <a:spLocks noChangeArrowheads="1"/>
              </p:cNvSpPr>
              <p:nvPr/>
            </p:nvSpPr>
            <p:spPr bwMode="auto">
              <a:xfrm>
                <a:off x="309477" y="309477"/>
                <a:ext cx="49916" cy="44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1" name="Freeform 29"/>
              <p:cNvSpPr>
                <a:spLocks noEditPoints="1" noChangeArrowheads="1"/>
              </p:cNvSpPr>
              <p:nvPr/>
            </p:nvSpPr>
            <p:spPr bwMode="auto">
              <a:xfrm>
                <a:off x="0" y="29950"/>
                <a:ext cx="439257" cy="394333"/>
              </a:xfrm>
              <a:custGeom>
                <a:avLst/>
                <a:gdLst>
                  <a:gd name="T0" fmla="*/ 1083829211 w 176"/>
                  <a:gd name="T1" fmla="*/ 0 h 158"/>
                  <a:gd name="T2" fmla="*/ 934337076 w 176"/>
                  <a:gd name="T3" fmla="*/ 0 h 158"/>
                  <a:gd name="T4" fmla="*/ 934337076 w 176"/>
                  <a:gd name="T5" fmla="*/ 99661426 h 158"/>
                  <a:gd name="T6" fmla="*/ 784842445 w 176"/>
                  <a:gd name="T7" fmla="*/ 99661426 h 158"/>
                  <a:gd name="T8" fmla="*/ 784842445 w 176"/>
                  <a:gd name="T9" fmla="*/ 0 h 158"/>
                  <a:gd name="T10" fmla="*/ 323902122 w 176"/>
                  <a:gd name="T11" fmla="*/ 0 h 158"/>
                  <a:gd name="T12" fmla="*/ 323902122 w 176"/>
                  <a:gd name="T13" fmla="*/ 99661426 h 158"/>
                  <a:gd name="T14" fmla="*/ 174409987 w 176"/>
                  <a:gd name="T15" fmla="*/ 99661426 h 158"/>
                  <a:gd name="T16" fmla="*/ 174409987 w 176"/>
                  <a:gd name="T17" fmla="*/ 0 h 158"/>
                  <a:gd name="T18" fmla="*/ 0 w 176"/>
                  <a:gd name="T19" fmla="*/ 0 h 158"/>
                  <a:gd name="T20" fmla="*/ 0 w 176"/>
                  <a:gd name="T21" fmla="*/ 984167816 h 158"/>
                  <a:gd name="T22" fmla="*/ 80975530 w 176"/>
                  <a:gd name="T23" fmla="*/ 984167816 h 158"/>
                  <a:gd name="T24" fmla="*/ 1009083143 w 176"/>
                  <a:gd name="T25" fmla="*/ 984167816 h 158"/>
                  <a:gd name="T26" fmla="*/ 1096288137 w 176"/>
                  <a:gd name="T27" fmla="*/ 984167816 h 158"/>
                  <a:gd name="T28" fmla="*/ 1083829211 w 176"/>
                  <a:gd name="T29" fmla="*/ 0 h 158"/>
                  <a:gd name="T30" fmla="*/ 1009083143 w 176"/>
                  <a:gd name="T31" fmla="*/ 896962820 h 158"/>
                  <a:gd name="T32" fmla="*/ 80975530 w 176"/>
                  <a:gd name="T33" fmla="*/ 896962820 h 158"/>
                  <a:gd name="T34" fmla="*/ 80975530 w 176"/>
                  <a:gd name="T35" fmla="*/ 274071418 h 158"/>
                  <a:gd name="T36" fmla="*/ 1009083143 w 176"/>
                  <a:gd name="T37" fmla="*/ 274071418 h 158"/>
                  <a:gd name="T38" fmla="*/ 1009083143 w 176"/>
                  <a:gd name="T39" fmla="*/ 896962820 h 15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76"/>
                  <a:gd name="T61" fmla="*/ 0 h 158"/>
                  <a:gd name="T62" fmla="*/ 176 w 176"/>
                  <a:gd name="T63" fmla="*/ 158 h 15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76" h="158">
                    <a:moveTo>
                      <a:pt x="174" y="0"/>
                    </a:moveTo>
                    <a:lnTo>
                      <a:pt x="150" y="0"/>
                    </a:lnTo>
                    <a:lnTo>
                      <a:pt x="150" y="16"/>
                    </a:lnTo>
                    <a:lnTo>
                      <a:pt x="126" y="16"/>
                    </a:lnTo>
                    <a:lnTo>
                      <a:pt x="126" y="0"/>
                    </a:lnTo>
                    <a:lnTo>
                      <a:pt x="52" y="0"/>
                    </a:lnTo>
                    <a:lnTo>
                      <a:pt x="52" y="16"/>
                    </a:lnTo>
                    <a:lnTo>
                      <a:pt x="28" y="1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13" y="158"/>
                    </a:lnTo>
                    <a:lnTo>
                      <a:pt x="162" y="158"/>
                    </a:lnTo>
                    <a:lnTo>
                      <a:pt x="176" y="158"/>
                    </a:lnTo>
                    <a:lnTo>
                      <a:pt x="174" y="0"/>
                    </a:lnTo>
                    <a:close/>
                    <a:moveTo>
                      <a:pt x="162" y="144"/>
                    </a:moveTo>
                    <a:lnTo>
                      <a:pt x="13" y="144"/>
                    </a:lnTo>
                    <a:lnTo>
                      <a:pt x="13" y="44"/>
                    </a:lnTo>
                    <a:lnTo>
                      <a:pt x="162" y="44"/>
                    </a:lnTo>
                    <a:lnTo>
                      <a:pt x="162" y="144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en-US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2" name="Rectangle 30"/>
              <p:cNvSpPr>
                <a:spLocks noChangeArrowheads="1"/>
              </p:cNvSpPr>
              <p:nvPr/>
            </p:nvSpPr>
            <p:spPr bwMode="auto">
              <a:xfrm>
                <a:off x="82360" y="0"/>
                <a:ext cx="37438" cy="598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3" name="Rectangle 31"/>
              <p:cNvSpPr>
                <a:spLocks noChangeArrowheads="1"/>
              </p:cNvSpPr>
              <p:nvPr/>
            </p:nvSpPr>
            <p:spPr bwMode="auto">
              <a:xfrm>
                <a:off x="329443" y="0"/>
                <a:ext cx="34941" cy="598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68580" tIns="34290" rIns="68580" bIns="34290"/>
              <a:lstStyle/>
              <a:p>
                <a:pPr>
                  <a:defRPr/>
                </a:pPr>
                <a:endParaRPr lang="zh-CN" altLang="zh-CN">
                  <a:solidFill>
                    <a:schemeClr val="bg2">
                      <a:lumMod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grpSp>
        <p:nvGrpSpPr>
          <p:cNvPr id="54" name="组合 18"/>
          <p:cNvGrpSpPr/>
          <p:nvPr/>
        </p:nvGrpSpPr>
        <p:grpSpPr bwMode="auto">
          <a:xfrm>
            <a:off x="7346964" y="2534079"/>
            <a:ext cx="595313" cy="598885"/>
            <a:chOff x="0" y="0"/>
            <a:chExt cx="792885" cy="797434"/>
          </a:xfrm>
          <a:solidFill>
            <a:srgbClr val="FF6699"/>
          </a:solidFill>
        </p:grpSpPr>
        <p:sp>
          <p:nvSpPr>
            <p:cNvPr id="55" name="Oval 6"/>
            <p:cNvSpPr>
              <a:spLocks noChangeArrowheads="1"/>
            </p:cNvSpPr>
            <p:nvPr/>
          </p:nvSpPr>
          <p:spPr bwMode="auto">
            <a:xfrm>
              <a:off x="0" y="0"/>
              <a:ext cx="792885" cy="79743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zh-CN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56" name="Freeform 35"/>
            <p:cNvSpPr>
              <a:spLocks noEditPoints="1" noChangeArrowheads="1"/>
            </p:cNvSpPr>
            <p:nvPr/>
          </p:nvSpPr>
          <p:spPr bwMode="auto">
            <a:xfrm>
              <a:off x="185871" y="256657"/>
              <a:ext cx="421143" cy="284121"/>
            </a:xfrm>
            <a:custGeom>
              <a:avLst/>
              <a:gdLst>
                <a:gd name="T0" fmla="*/ 971389130 w 157"/>
                <a:gd name="T1" fmla="*/ 330486331 h 106"/>
                <a:gd name="T2" fmla="*/ 978586115 w 157"/>
                <a:gd name="T3" fmla="*/ 265824680 h 106"/>
                <a:gd name="T4" fmla="*/ 712353996 w 157"/>
                <a:gd name="T5" fmla="*/ 0 h 106"/>
                <a:gd name="T6" fmla="*/ 525269936 w 157"/>
                <a:gd name="T7" fmla="*/ 129320622 h 106"/>
                <a:gd name="T8" fmla="*/ 323797271 w 157"/>
                <a:gd name="T9" fmla="*/ 57475534 h 106"/>
                <a:gd name="T10" fmla="*/ 136713211 w 157"/>
                <a:gd name="T11" fmla="*/ 280194233 h 106"/>
                <a:gd name="T12" fmla="*/ 143910196 w 157"/>
                <a:gd name="T13" fmla="*/ 337669767 h 106"/>
                <a:gd name="T14" fmla="*/ 0 w 157"/>
                <a:gd name="T15" fmla="*/ 538835477 h 106"/>
                <a:gd name="T16" fmla="*/ 223060938 w 157"/>
                <a:gd name="T17" fmla="*/ 761554176 h 106"/>
                <a:gd name="T18" fmla="*/ 906629676 w 157"/>
                <a:gd name="T19" fmla="*/ 761554176 h 106"/>
                <a:gd name="T20" fmla="*/ 1129690614 w 157"/>
                <a:gd name="T21" fmla="*/ 538835477 h 106"/>
                <a:gd name="T22" fmla="*/ 971389130 w 157"/>
                <a:gd name="T23" fmla="*/ 330486331 h 106"/>
                <a:gd name="T24" fmla="*/ 863458495 w 157"/>
                <a:gd name="T25" fmla="*/ 718448195 h 106"/>
                <a:gd name="T26" fmla="*/ 568443800 w 157"/>
                <a:gd name="T27" fmla="*/ 718448195 h 106"/>
                <a:gd name="T28" fmla="*/ 741133889 w 157"/>
                <a:gd name="T29" fmla="*/ 538835477 h 106"/>
                <a:gd name="T30" fmla="*/ 733939587 w 157"/>
                <a:gd name="T31" fmla="*/ 517282486 h 106"/>
                <a:gd name="T32" fmla="*/ 661983147 w 157"/>
                <a:gd name="T33" fmla="*/ 517282486 h 106"/>
                <a:gd name="T34" fmla="*/ 661983147 w 157"/>
                <a:gd name="T35" fmla="*/ 488543379 h 106"/>
                <a:gd name="T36" fmla="*/ 661983147 w 157"/>
                <a:gd name="T37" fmla="*/ 265824680 h 106"/>
                <a:gd name="T38" fmla="*/ 647594542 w 157"/>
                <a:gd name="T39" fmla="*/ 251457807 h 106"/>
                <a:gd name="T40" fmla="*/ 460510482 w 157"/>
                <a:gd name="T41" fmla="*/ 251457807 h 106"/>
                <a:gd name="T42" fmla="*/ 446119194 w 157"/>
                <a:gd name="T43" fmla="*/ 265824680 h 106"/>
                <a:gd name="T44" fmla="*/ 446119194 w 157"/>
                <a:gd name="T45" fmla="*/ 488543379 h 106"/>
                <a:gd name="T46" fmla="*/ 446119194 w 157"/>
                <a:gd name="T47" fmla="*/ 524465923 h 106"/>
                <a:gd name="T48" fmla="*/ 366968452 w 157"/>
                <a:gd name="T49" fmla="*/ 524465923 h 106"/>
                <a:gd name="T50" fmla="*/ 359774149 w 157"/>
                <a:gd name="T51" fmla="*/ 546018913 h 106"/>
                <a:gd name="T52" fmla="*/ 539661224 w 157"/>
                <a:gd name="T53" fmla="*/ 718448195 h 106"/>
                <a:gd name="T54" fmla="*/ 273429105 w 157"/>
                <a:gd name="T55" fmla="*/ 718448195 h 106"/>
                <a:gd name="T56" fmla="*/ 79150742 w 157"/>
                <a:gd name="T57" fmla="*/ 531652040 h 106"/>
                <a:gd name="T58" fmla="*/ 208669650 w 157"/>
                <a:gd name="T59" fmla="*/ 359222758 h 106"/>
                <a:gd name="T60" fmla="*/ 201472665 w 157"/>
                <a:gd name="T61" fmla="*/ 316116777 h 106"/>
                <a:gd name="T62" fmla="*/ 359774149 w 157"/>
                <a:gd name="T63" fmla="*/ 122137185 h 106"/>
                <a:gd name="T64" fmla="*/ 532466921 w 157"/>
                <a:gd name="T65" fmla="*/ 208349146 h 106"/>
                <a:gd name="T66" fmla="*/ 697962708 w 157"/>
                <a:gd name="T67" fmla="*/ 71845088 h 106"/>
                <a:gd name="T68" fmla="*/ 921020964 w 157"/>
                <a:gd name="T69" fmla="*/ 301747224 h 106"/>
                <a:gd name="T70" fmla="*/ 913826661 w 157"/>
                <a:gd name="T71" fmla="*/ 352039321 h 106"/>
                <a:gd name="T72" fmla="*/ 1057736857 w 157"/>
                <a:gd name="T73" fmla="*/ 531652040 h 106"/>
                <a:gd name="T74" fmla="*/ 863458495 w 157"/>
                <a:gd name="T75" fmla="*/ 718448195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ffectLst/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57" name="矩形 67"/>
          <p:cNvSpPr>
            <a:spLocks noChangeArrowheads="1"/>
          </p:cNvSpPr>
          <p:nvPr/>
        </p:nvSpPr>
        <p:spPr bwMode="auto">
          <a:xfrm>
            <a:off x="8170172" y="2457450"/>
            <a:ext cx="2712012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黄璟知：需求文档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/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录屏讲解 </a:t>
            </a:r>
            <a:endParaRPr lang="en-US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方正兰亭黑_GBK" panose="02000000000000000000" pitchFamily="2" charset="-122"/>
            </a:endParaRPr>
          </a:p>
        </p:txBody>
      </p:sp>
      <p:sp>
        <p:nvSpPr>
          <p:cNvPr id="61" name="矩形 71"/>
          <p:cNvSpPr>
            <a:spLocks noChangeArrowheads="1"/>
          </p:cNvSpPr>
          <p:nvPr/>
        </p:nvSpPr>
        <p:spPr bwMode="auto">
          <a:xfrm>
            <a:off x="8170172" y="3037582"/>
            <a:ext cx="1779588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孙家宜：设计文档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方正兰亭黑_GBK" panose="02000000000000000000" pitchFamily="2" charset="-122"/>
            </a:endParaRPr>
          </a:p>
        </p:txBody>
      </p:sp>
      <p:grpSp>
        <p:nvGrpSpPr>
          <p:cNvPr id="63" name="组合 17"/>
          <p:cNvGrpSpPr/>
          <p:nvPr/>
        </p:nvGrpSpPr>
        <p:grpSpPr bwMode="auto">
          <a:xfrm>
            <a:off x="7346964" y="3508010"/>
            <a:ext cx="595313" cy="597694"/>
            <a:chOff x="0" y="0"/>
            <a:chExt cx="792885" cy="797434"/>
          </a:xfrm>
          <a:solidFill>
            <a:srgbClr val="FF6699"/>
          </a:solidFill>
        </p:grpSpPr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0" y="0"/>
              <a:ext cx="792885" cy="79743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zh-CN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5" name="任意多边形 75"/>
            <p:cNvSpPr>
              <a:spLocks noChangeArrowheads="1"/>
            </p:cNvSpPr>
            <p:nvPr/>
          </p:nvSpPr>
          <p:spPr bwMode="auto">
            <a:xfrm>
              <a:off x="125808" y="205049"/>
              <a:ext cx="541268" cy="387337"/>
            </a:xfrm>
            <a:custGeom>
              <a:avLst/>
              <a:gdLst>
                <a:gd name="T0" fmla="*/ 302178 w 613253"/>
                <a:gd name="T1" fmla="*/ 189810 h 438850"/>
                <a:gd name="T2" fmla="*/ 308446 w 613253"/>
                <a:gd name="T3" fmla="*/ 211231 h 438850"/>
                <a:gd name="T4" fmla="*/ 273991 w 613253"/>
                <a:gd name="T5" fmla="*/ 287948 h 438850"/>
                <a:gd name="T6" fmla="*/ 273506 w 613253"/>
                <a:gd name="T7" fmla="*/ 287948 h 438850"/>
                <a:gd name="T8" fmla="*/ 273846 w 613253"/>
                <a:gd name="T9" fmla="*/ 288271 h 438850"/>
                <a:gd name="T10" fmla="*/ 273506 w 613253"/>
                <a:gd name="T11" fmla="*/ 289027 h 438850"/>
                <a:gd name="T12" fmla="*/ 274642 w 613253"/>
                <a:gd name="T13" fmla="*/ 289027 h 438850"/>
                <a:gd name="T14" fmla="*/ 313223 w 613253"/>
                <a:gd name="T15" fmla="*/ 325694 h 438850"/>
                <a:gd name="T16" fmla="*/ 351804 w 613253"/>
                <a:gd name="T17" fmla="*/ 289027 h 438850"/>
                <a:gd name="T18" fmla="*/ 352939 w 613253"/>
                <a:gd name="T19" fmla="*/ 289027 h 438850"/>
                <a:gd name="T20" fmla="*/ 352600 w 613253"/>
                <a:gd name="T21" fmla="*/ 288270 h 438850"/>
                <a:gd name="T22" fmla="*/ 352939 w 613253"/>
                <a:gd name="T23" fmla="*/ 287948 h 438850"/>
                <a:gd name="T24" fmla="*/ 352455 w 613253"/>
                <a:gd name="T25" fmla="*/ 287948 h 438850"/>
                <a:gd name="T26" fmla="*/ 317999 w 613253"/>
                <a:gd name="T27" fmla="*/ 211229 h 438850"/>
                <a:gd name="T28" fmla="*/ 324267 w 613253"/>
                <a:gd name="T29" fmla="*/ 189810 h 438850"/>
                <a:gd name="T30" fmla="*/ 122621 w 613253"/>
                <a:gd name="T31" fmla="*/ 168497 h 438850"/>
                <a:gd name="T32" fmla="*/ 127701 w 613253"/>
                <a:gd name="T33" fmla="*/ 185855 h 438850"/>
                <a:gd name="T34" fmla="*/ 99783 w 613253"/>
                <a:gd name="T35" fmla="*/ 248016 h 438850"/>
                <a:gd name="T36" fmla="*/ 99389 w 613253"/>
                <a:gd name="T37" fmla="*/ 248016 h 438850"/>
                <a:gd name="T38" fmla="*/ 99664 w 613253"/>
                <a:gd name="T39" fmla="*/ 248278 h 438850"/>
                <a:gd name="T40" fmla="*/ 99390 w 613253"/>
                <a:gd name="T41" fmla="*/ 248890 h 438850"/>
                <a:gd name="T42" fmla="*/ 100310 w 613253"/>
                <a:gd name="T43" fmla="*/ 248890 h 438850"/>
                <a:gd name="T44" fmla="*/ 131571 w 613253"/>
                <a:gd name="T45" fmla="*/ 278601 h 438850"/>
                <a:gd name="T46" fmla="*/ 162832 w 613253"/>
                <a:gd name="T47" fmla="*/ 248890 h 438850"/>
                <a:gd name="T48" fmla="*/ 163753 w 613253"/>
                <a:gd name="T49" fmla="*/ 248890 h 438850"/>
                <a:gd name="T50" fmla="*/ 163477 w 613253"/>
                <a:gd name="T51" fmla="*/ 248278 h 438850"/>
                <a:gd name="T52" fmla="*/ 163752 w 613253"/>
                <a:gd name="T53" fmla="*/ 248016 h 438850"/>
                <a:gd name="T54" fmla="*/ 163360 w 613253"/>
                <a:gd name="T55" fmla="*/ 248016 h 438850"/>
                <a:gd name="T56" fmla="*/ 135441 w 613253"/>
                <a:gd name="T57" fmla="*/ 185853 h 438850"/>
                <a:gd name="T58" fmla="*/ 140519 w 613253"/>
                <a:gd name="T59" fmla="*/ 168497 h 438850"/>
                <a:gd name="T60" fmla="*/ 313647 w 613253"/>
                <a:gd name="T61" fmla="*/ 0 h 438850"/>
                <a:gd name="T62" fmla="*/ 401789 w 613253"/>
                <a:gd name="T63" fmla="*/ 89512 h 438850"/>
                <a:gd name="T64" fmla="*/ 354002 w 613253"/>
                <a:gd name="T65" fmla="*/ 167851 h 438850"/>
                <a:gd name="T66" fmla="*/ 354002 w 613253"/>
                <a:gd name="T67" fmla="*/ 179987 h 438850"/>
                <a:gd name="T68" fmla="*/ 477733 w 613253"/>
                <a:gd name="T69" fmla="*/ 304984 h 438850"/>
                <a:gd name="T70" fmla="*/ 310462 w 613253"/>
                <a:gd name="T71" fmla="*/ 341871 h 438850"/>
                <a:gd name="T72" fmla="*/ 150844 w 613253"/>
                <a:gd name="T73" fmla="*/ 308256 h 438850"/>
                <a:gd name="T74" fmla="*/ 158358 w 613253"/>
                <a:gd name="T75" fmla="*/ 288582 h 438850"/>
                <a:gd name="T76" fmla="*/ 129334 w 613253"/>
                <a:gd name="T77" fmla="*/ 291708 h 438850"/>
                <a:gd name="T78" fmla="*/ 0 w 613253"/>
                <a:gd name="T79" fmla="*/ 264471 h 438850"/>
                <a:gd name="T80" fmla="*/ 97497 w 613253"/>
                <a:gd name="T81" fmla="*/ 161659 h 438850"/>
                <a:gd name="T82" fmla="*/ 97497 w 613253"/>
                <a:gd name="T83" fmla="*/ 149528 h 438850"/>
                <a:gd name="T84" fmla="*/ 60496 w 613253"/>
                <a:gd name="T85" fmla="*/ 87229 h 438850"/>
                <a:gd name="T86" fmla="*/ 131914 w 613253"/>
                <a:gd name="T87" fmla="*/ 14700 h 438850"/>
                <a:gd name="T88" fmla="*/ 203334 w 613253"/>
                <a:gd name="T89" fmla="*/ 87229 h 438850"/>
                <a:gd name="T90" fmla="*/ 164614 w 613253"/>
                <a:gd name="T91" fmla="*/ 150705 h 438850"/>
                <a:gd name="T92" fmla="*/ 164614 w 613253"/>
                <a:gd name="T93" fmla="*/ 160538 h 438850"/>
                <a:gd name="T94" fmla="*/ 228121 w 613253"/>
                <a:gd name="T95" fmla="*/ 196732 h 438850"/>
                <a:gd name="T96" fmla="*/ 229847 w 613253"/>
                <a:gd name="T97" fmla="*/ 199013 h 438850"/>
                <a:gd name="T98" fmla="*/ 271170 w 613253"/>
                <a:gd name="T99" fmla="*/ 181372 h 438850"/>
                <a:gd name="T100" fmla="*/ 271170 w 613253"/>
                <a:gd name="T101" fmla="*/ 166399 h 438850"/>
                <a:gd name="T102" fmla="*/ 225504 w 613253"/>
                <a:gd name="T103" fmla="*/ 89512 h 438850"/>
                <a:gd name="T104" fmla="*/ 313647 w 613253"/>
                <a:gd name="T105" fmla="*/ 0 h 4388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13253"/>
                <a:gd name="T160" fmla="*/ 0 h 438850"/>
                <a:gd name="T161" fmla="*/ 613253 w 613253"/>
                <a:gd name="T162" fmla="*/ 438850 h 4388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13253" h="438850">
                  <a:moveTo>
                    <a:pt x="387898" y="243653"/>
                  </a:moveTo>
                  <a:lnTo>
                    <a:pt x="395944" y="271151"/>
                  </a:lnTo>
                  <a:lnTo>
                    <a:pt x="351715" y="369631"/>
                  </a:lnTo>
                  <a:lnTo>
                    <a:pt x="351092" y="369631"/>
                  </a:lnTo>
                  <a:lnTo>
                    <a:pt x="351529" y="370046"/>
                  </a:lnTo>
                  <a:lnTo>
                    <a:pt x="351093" y="371017"/>
                  </a:lnTo>
                  <a:lnTo>
                    <a:pt x="352550" y="371017"/>
                  </a:lnTo>
                  <a:lnTo>
                    <a:pt x="402076" y="418085"/>
                  </a:lnTo>
                  <a:lnTo>
                    <a:pt x="451601" y="371017"/>
                  </a:lnTo>
                  <a:lnTo>
                    <a:pt x="453059" y="371017"/>
                  </a:lnTo>
                  <a:lnTo>
                    <a:pt x="452623" y="370045"/>
                  </a:lnTo>
                  <a:lnTo>
                    <a:pt x="453059" y="369631"/>
                  </a:lnTo>
                  <a:lnTo>
                    <a:pt x="452437" y="369631"/>
                  </a:lnTo>
                  <a:lnTo>
                    <a:pt x="408207" y="271149"/>
                  </a:lnTo>
                  <a:lnTo>
                    <a:pt x="416253" y="243653"/>
                  </a:lnTo>
                  <a:lnTo>
                    <a:pt x="387898" y="243653"/>
                  </a:lnTo>
                  <a:close/>
                  <a:moveTo>
                    <a:pt x="157406" y="216295"/>
                  </a:moveTo>
                  <a:lnTo>
                    <a:pt x="163926" y="238576"/>
                  </a:lnTo>
                  <a:lnTo>
                    <a:pt x="128088" y="318371"/>
                  </a:lnTo>
                  <a:lnTo>
                    <a:pt x="127583" y="318371"/>
                  </a:lnTo>
                  <a:lnTo>
                    <a:pt x="127937" y="318708"/>
                  </a:lnTo>
                  <a:lnTo>
                    <a:pt x="127584" y="319494"/>
                  </a:lnTo>
                  <a:lnTo>
                    <a:pt x="128765" y="319494"/>
                  </a:lnTo>
                  <a:lnTo>
                    <a:pt x="168894" y="357632"/>
                  </a:lnTo>
                  <a:lnTo>
                    <a:pt x="209023" y="319494"/>
                  </a:lnTo>
                  <a:lnTo>
                    <a:pt x="210205" y="319494"/>
                  </a:lnTo>
                  <a:lnTo>
                    <a:pt x="209851" y="318707"/>
                  </a:lnTo>
                  <a:lnTo>
                    <a:pt x="210204" y="318371"/>
                  </a:lnTo>
                  <a:lnTo>
                    <a:pt x="209701" y="318371"/>
                  </a:lnTo>
                  <a:lnTo>
                    <a:pt x="173862" y="238574"/>
                  </a:lnTo>
                  <a:lnTo>
                    <a:pt x="180381" y="216295"/>
                  </a:lnTo>
                  <a:lnTo>
                    <a:pt x="157406" y="216295"/>
                  </a:lnTo>
                  <a:close/>
                  <a:moveTo>
                    <a:pt x="402620" y="0"/>
                  </a:moveTo>
                  <a:cubicBezTo>
                    <a:pt x="465109" y="0"/>
                    <a:pt x="515766" y="51445"/>
                    <a:pt x="515766" y="114905"/>
                  </a:cubicBezTo>
                  <a:cubicBezTo>
                    <a:pt x="515766" y="159138"/>
                    <a:pt x="491155" y="197534"/>
                    <a:pt x="454423" y="215466"/>
                  </a:cubicBezTo>
                  <a:lnTo>
                    <a:pt x="454423" y="231044"/>
                  </a:lnTo>
                  <a:cubicBezTo>
                    <a:pt x="531505" y="249779"/>
                    <a:pt x="592702" y="311734"/>
                    <a:pt x="613253" y="391500"/>
                  </a:cubicBezTo>
                  <a:cubicBezTo>
                    <a:pt x="550688" y="422070"/>
                    <a:pt x="477097" y="438850"/>
                    <a:pt x="398531" y="438850"/>
                  </a:cubicBezTo>
                  <a:cubicBezTo>
                    <a:pt x="323987" y="438850"/>
                    <a:pt x="253921" y="423744"/>
                    <a:pt x="193634" y="395700"/>
                  </a:cubicBezTo>
                  <a:lnTo>
                    <a:pt x="203279" y="370444"/>
                  </a:lnTo>
                  <a:lnTo>
                    <a:pt x="166022" y="374457"/>
                  </a:lnTo>
                  <a:cubicBezTo>
                    <a:pt x="105620" y="374457"/>
                    <a:pt x="48848" y="362217"/>
                    <a:pt x="0" y="339494"/>
                  </a:cubicBezTo>
                  <a:cubicBezTo>
                    <a:pt x="15404" y="274815"/>
                    <a:pt x="63667" y="224043"/>
                    <a:pt x="125154" y="207518"/>
                  </a:cubicBezTo>
                  <a:lnTo>
                    <a:pt x="125154" y="191945"/>
                  </a:lnTo>
                  <a:cubicBezTo>
                    <a:pt x="96529" y="177233"/>
                    <a:pt x="77656" y="146842"/>
                    <a:pt x="77656" y="111974"/>
                  </a:cubicBezTo>
                  <a:cubicBezTo>
                    <a:pt x="77656" y="60554"/>
                    <a:pt x="118702" y="18870"/>
                    <a:pt x="169335" y="18870"/>
                  </a:cubicBezTo>
                  <a:cubicBezTo>
                    <a:pt x="219968" y="18870"/>
                    <a:pt x="261014" y="60554"/>
                    <a:pt x="261014" y="111974"/>
                  </a:cubicBezTo>
                  <a:cubicBezTo>
                    <a:pt x="261014" y="147815"/>
                    <a:pt x="241072" y="178926"/>
                    <a:pt x="211310" y="193456"/>
                  </a:cubicBezTo>
                  <a:lnTo>
                    <a:pt x="211310" y="206078"/>
                  </a:lnTo>
                  <a:cubicBezTo>
                    <a:pt x="242539" y="213668"/>
                    <a:pt x="270549" y="230014"/>
                    <a:pt x="292834" y="252540"/>
                  </a:cubicBezTo>
                  <a:lnTo>
                    <a:pt x="295048" y="255467"/>
                  </a:lnTo>
                  <a:lnTo>
                    <a:pt x="348094" y="232822"/>
                  </a:lnTo>
                  <a:lnTo>
                    <a:pt x="348094" y="213602"/>
                  </a:lnTo>
                  <a:cubicBezTo>
                    <a:pt x="312767" y="195444"/>
                    <a:pt x="289474" y="157937"/>
                    <a:pt x="289474" y="114905"/>
                  </a:cubicBezTo>
                  <a:cubicBezTo>
                    <a:pt x="289474" y="51445"/>
                    <a:pt x="340131" y="0"/>
                    <a:pt x="402620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ffectLst/>
          </p:spPr>
          <p:txBody>
            <a:bodyPr lIns="68580" tIns="34290" rIns="68580" bIns="34290"/>
            <a:lstStyle/>
            <a:p>
              <a:pPr>
                <a:defRPr/>
              </a:pPr>
              <a:endParaRPr lang="zh-CN" altLang="en-US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444818-FD3C-4791-A345-B8802E7BB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29" y="1836653"/>
            <a:ext cx="5903600" cy="3650091"/>
          </a:xfrm>
          <a:prstGeom prst="rect">
            <a:avLst/>
          </a:prstGeom>
        </p:spPr>
      </p:pic>
      <p:sp>
        <p:nvSpPr>
          <p:cNvPr id="38" name="矩形 71">
            <a:extLst>
              <a:ext uri="{FF2B5EF4-FFF2-40B4-BE49-F238E27FC236}">
                <a16:creationId xmlns:a16="http://schemas.microsoft.com/office/drawing/2014/main" id="{A33F1807-6B96-47F2-88F4-18E00CB91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172" y="3617714"/>
            <a:ext cx="1779588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李彦欣：用户手册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方正兰亭黑_GBK" panose="02000000000000000000" pitchFamily="2" charset="-122"/>
            </a:endParaRPr>
          </a:p>
        </p:txBody>
      </p:sp>
      <p:sp>
        <p:nvSpPr>
          <p:cNvPr id="39" name="矩形 71">
            <a:extLst>
              <a:ext uri="{FF2B5EF4-FFF2-40B4-BE49-F238E27FC236}">
                <a16:creationId xmlns:a16="http://schemas.microsoft.com/office/drawing/2014/main" id="{60A5A42D-07F5-4E20-8FD6-928DE964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172" y="4175595"/>
            <a:ext cx="1779588" cy="3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徐云凯：部署文档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方正兰亭黑_GBK" panose="02000000000000000000" pitchFamily="2" charset="-122"/>
            </a:endParaRPr>
          </a:p>
        </p:txBody>
      </p:sp>
      <p:sp>
        <p:nvSpPr>
          <p:cNvPr id="40" name="矩形 71">
            <a:extLst>
              <a:ext uri="{FF2B5EF4-FFF2-40B4-BE49-F238E27FC236}">
                <a16:creationId xmlns:a16="http://schemas.microsoft.com/office/drawing/2014/main" id="{BF7812BC-4428-4272-93CB-18EEDC47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172" y="4746671"/>
            <a:ext cx="4058898" cy="53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袁嘉蔚：实现文档整合及团队部分</a:t>
            </a:r>
            <a:endParaRPr lang="en-US" altLang="zh-CN" sz="1500" dirty="0">
              <a:solidFill>
                <a:schemeClr val="bg2">
                  <a:lumMod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方正兰亭黑_GBK" panose="02000000000000000000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             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项目展示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方正兰亭黑_GBK" panose="02000000000000000000" pitchFamily="2" charset="-122"/>
              </a:rPr>
              <a:t>PPT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utoUpdateAnimBg="0"/>
      <p:bldP spid="61" grpId="0" bldLvl="0" autoUpdateAnimBg="0"/>
      <p:bldP spid="38" grpId="0" bldLvl="0" autoUpdateAnimBg="0"/>
      <p:bldP spid="39" grpId="0" bldLvl="0" autoUpdateAnimBg="0"/>
      <p:bldP spid="40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358900" y="1193800"/>
            <a:ext cx="9639300" cy="0"/>
          </a:xfrm>
          <a:prstGeom prst="line">
            <a:avLst/>
          </a:prstGeom>
          <a:ln w="19050">
            <a:solidFill>
              <a:srgbClr val="DE4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r="13352"/>
          <a:stretch>
            <a:fillRect/>
          </a:stretch>
        </p:blipFill>
        <p:spPr>
          <a:xfrm>
            <a:off x="1091495" y="251922"/>
            <a:ext cx="921456" cy="1145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6" b="36150"/>
          <a:stretch>
            <a:fillRect/>
          </a:stretch>
        </p:blipFill>
        <p:spPr>
          <a:xfrm>
            <a:off x="10261600" y="0"/>
            <a:ext cx="1244600" cy="1866900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953820" y="710262"/>
            <a:ext cx="5097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项目管理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Teambition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安排与会议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9D102F-48BE-465B-B01C-623E8DAF6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49859"/>
            <a:ext cx="5531784" cy="50456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18C181-9DE2-4BEA-908E-46C9DBE043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353"/>
          <a:stretch/>
        </p:blipFill>
        <p:spPr>
          <a:xfrm>
            <a:off x="6430291" y="1540479"/>
            <a:ext cx="5232852" cy="25126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333A7A-E524-4D19-B981-02D32F219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291" y="4053101"/>
            <a:ext cx="5232852" cy="14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1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4">
        <p159:morph option="byObject"/>
      </p:transition>
    </mc:Choice>
    <mc:Fallback xmlns="">
      <p:transition spd="slow" advTm="1104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495</Words>
  <Application>Microsoft Office PowerPoint</Application>
  <PresentationFormat>宽屏</PresentationFormat>
  <Paragraphs>139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方正兰亭超细黑简体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BOSSPPT 淘宝店  https://chinappt.taobao.com</Manager>
  <Company>BOSSPPT 淘宝店  https://chinappt.taobao.com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BOSSPPT艺术简约系列模板</dc:title>
  <dc:subject>BOSSPPT 淘宝店  https://chinappt.taobao.com</dc:subject>
  <dc:creator>BOSSPPT创意出品</dc:creator>
  <cp:keywords>BOSSPPT 淘宝店  https:/chinappt.taobao.com</cp:keywords>
  <dc:description>BOSSPPT 淘宝店  https://chinappt.taobao.com_x000d_
BOSSPPT官网免费模板   http://www.bossppt.com_x000d_
（非上述地址购买模板，均视为盗版本店产品，可以要求盗版店直接退款）</dc:description>
  <cp:lastModifiedBy>Sylvia Huang</cp:lastModifiedBy>
  <cp:revision>73</cp:revision>
  <dcterms:created xsi:type="dcterms:W3CDTF">2017-03-28T08:13:00Z</dcterms:created>
  <dcterms:modified xsi:type="dcterms:W3CDTF">2020-06-14T03:24:53Z</dcterms:modified>
  <cp:category>BOSSPPT 淘宝店  https://chinappt.taobao.com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